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75"/>
  </p:notesMasterIdLst>
  <p:handoutMasterIdLst>
    <p:handoutMasterId r:id="rId76"/>
  </p:handoutMasterIdLst>
  <p:sldIdLst>
    <p:sldId id="258" r:id="rId2"/>
    <p:sldId id="298" r:id="rId3"/>
    <p:sldId id="299" r:id="rId4"/>
    <p:sldId id="300" r:id="rId5"/>
    <p:sldId id="303" r:id="rId6"/>
    <p:sldId id="448" r:id="rId7"/>
    <p:sldId id="304" r:id="rId8"/>
    <p:sldId id="402" r:id="rId9"/>
    <p:sldId id="353" r:id="rId10"/>
    <p:sldId id="449" r:id="rId11"/>
    <p:sldId id="401" r:id="rId12"/>
    <p:sldId id="403" r:id="rId13"/>
    <p:sldId id="354" r:id="rId14"/>
    <p:sldId id="350" r:id="rId15"/>
    <p:sldId id="308" r:id="rId16"/>
    <p:sldId id="305" r:id="rId17"/>
    <p:sldId id="307" r:id="rId18"/>
    <p:sldId id="414" r:id="rId19"/>
    <p:sldId id="437" r:id="rId20"/>
    <p:sldId id="438" r:id="rId21"/>
    <p:sldId id="439" r:id="rId22"/>
    <p:sldId id="416" r:id="rId23"/>
    <p:sldId id="415" r:id="rId24"/>
    <p:sldId id="442" r:id="rId25"/>
    <p:sldId id="418" r:id="rId26"/>
    <p:sldId id="440" r:id="rId27"/>
    <p:sldId id="441" r:id="rId28"/>
    <p:sldId id="419" r:id="rId29"/>
    <p:sldId id="346" r:id="rId30"/>
    <p:sldId id="312" r:id="rId31"/>
    <p:sldId id="314" r:id="rId32"/>
    <p:sldId id="317" r:id="rId33"/>
    <p:sldId id="379" r:id="rId34"/>
    <p:sldId id="381" r:id="rId35"/>
    <p:sldId id="412" r:id="rId36"/>
    <p:sldId id="421" r:id="rId37"/>
    <p:sldId id="316" r:id="rId38"/>
    <p:sldId id="357" r:id="rId39"/>
    <p:sldId id="443" r:id="rId40"/>
    <p:sldId id="424" r:id="rId41"/>
    <p:sldId id="366" r:id="rId42"/>
    <p:sldId id="428" r:id="rId43"/>
    <p:sldId id="444" r:id="rId44"/>
    <p:sldId id="450" r:id="rId45"/>
    <p:sldId id="451" r:id="rId46"/>
    <p:sldId id="452" r:id="rId47"/>
    <p:sldId id="425" r:id="rId48"/>
    <p:sldId id="321" r:id="rId49"/>
    <p:sldId id="326" r:id="rId50"/>
    <p:sldId id="327" r:id="rId51"/>
    <p:sldId id="332" r:id="rId52"/>
    <p:sldId id="333" r:id="rId53"/>
    <p:sldId id="334" r:id="rId54"/>
    <p:sldId id="323" r:id="rId55"/>
    <p:sldId id="335" r:id="rId56"/>
    <p:sldId id="336" r:id="rId57"/>
    <p:sldId id="337" r:id="rId58"/>
    <p:sldId id="453" r:id="rId59"/>
    <p:sldId id="328" r:id="rId60"/>
    <p:sldId id="329" r:id="rId61"/>
    <p:sldId id="378" r:id="rId62"/>
    <p:sldId id="430" r:id="rId63"/>
    <p:sldId id="433" r:id="rId64"/>
    <p:sldId id="382" r:id="rId65"/>
    <p:sldId id="434" r:id="rId66"/>
    <p:sldId id="435" r:id="rId67"/>
    <p:sldId id="436" r:id="rId68"/>
    <p:sldId id="383" r:id="rId69"/>
    <p:sldId id="364" r:id="rId70"/>
    <p:sldId id="400" r:id="rId71"/>
    <p:sldId id="360" r:id="rId72"/>
    <p:sldId id="331" r:id="rId73"/>
    <p:sldId id="377" r:id="rId7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86507"/>
  </p:normalViewPr>
  <p:slideViewPr>
    <p:cSldViewPr>
      <p:cViewPr varScale="1">
        <p:scale>
          <a:sx n="127" d="100"/>
          <a:sy n="127" d="100"/>
        </p:scale>
        <p:origin x="1544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>
        <p:scale>
          <a:sx n="77" d="100"/>
          <a:sy n="77" d="100"/>
        </p:scale>
        <p:origin x="3544" y="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02004493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89568-E723-5598-AA23-ED7D7479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EA858-7641-F382-402C-345B8A073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566EB-EDF5-B0AA-CBCA-9CCEE95F0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4D38A-71B4-182F-CDAD-C4AC2FA3E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8093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045D9-D1CA-D854-B150-35E620D9B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74C2BF-978A-22A9-F87F-224ABC785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EB7D6-EDF1-158C-D4D8-EFC2C3F56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Imagine the patient is going to completely ignore anything a care </a:t>
            </a:r>
            <a:r>
              <a:rPr lang="en-US" dirty="0" err="1"/>
              <a:t>mgr</a:t>
            </a:r>
            <a:r>
              <a:rPr lang="en-US" dirty="0"/>
              <a:t> says when they call ('non-compliant'). What would delta be?</a:t>
            </a:r>
          </a:p>
          <a:p>
            <a:endParaRPr lang="en-US" dirty="0"/>
          </a:p>
          <a:p>
            <a:r>
              <a:rPr lang="en-US" dirty="0"/>
              <a:t>Now imagine the patient is already going to do everything to care </a:t>
            </a:r>
            <a:r>
              <a:rPr lang="en-US" dirty="0" err="1"/>
              <a:t>mgr</a:t>
            </a:r>
            <a:r>
              <a:rPr lang="en-US" dirty="0"/>
              <a:t> says, what would delta be?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8C267-4281-C893-8FD7-1DCBD845F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209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B113-5405-D351-BF9A-1F7CDBD4B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B5D4A-5B78-F42D-5985-7A973B56E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1F7AC-16A2-128C-5AF2-49C5FBEBF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can actually do (what health plans do a lot) is build a model for delta p, so you decide whom to call.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13CC0-0CA9-4347-C4B2-6D56A9CBA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6114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71BA2-E560-703D-9222-ED4C2BE1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3346B0-A12B-AEBA-FE50-6D3A2FC6B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12065-1174-3B21-7051-B44161525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this graphically.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Would be nice if the green area were bigger.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E375A-255D-C2BE-A2D4-CFB35C9B1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471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Nurses typically $50 - $100/</a:t>
            </a:r>
            <a:r>
              <a:rPr lang="en-US" dirty="0" err="1"/>
              <a:t>hr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are not real people. Avatars. STT.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9428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Hippcratic</a:t>
            </a:r>
            <a:r>
              <a:rPr lang="en-US" dirty="0"/>
              <a:t>: they call it “super-staffing”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4952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https://vimeo.com/1020044938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3033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57204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AAE0-3541-4798-2E8E-F5F4B2B3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F5EF3-BC81-876C-AEC1-621AFB574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8ADEA-B6F3-9DEC-8ADD-E5E56144C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B676-60CE-FFBF-753E-7DF0F7A28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0513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9F605-9ED9-3C03-190E-2BCD2205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126D5-8D86-E39D-6FD7-AED347098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964D4-B696-1365-0E77-CB40333E1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76448-2647-37AA-2377-395D50677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767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6688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D835F-4797-0D38-6439-9E79297C7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A9B61-F82F-3311-93C7-7107B2D71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7BF04-5433-9C9C-5496-8627E8700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step- they describe in detail in the paper </a:t>
            </a:r>
          </a:p>
          <a:p>
            <a:endParaRPr lang="en-US" dirty="0"/>
          </a:p>
          <a:p>
            <a:r>
              <a:rPr lang="en-US" dirty="0"/>
              <a:t>Q: How might you acquire a large, diverse set of patient-provider discussions?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F629-E5C1-7C44-B55F-6F36CD855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6946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A: they create it (helps to have $150M in funding)</a:t>
            </a:r>
          </a:p>
          <a:p>
            <a:endParaRPr lang="en-US" sz="1200" dirty="0"/>
          </a:p>
          <a:p>
            <a:r>
              <a:rPr lang="en-US" sz="1200" dirty="0"/>
              <a:t>Instructions to actors/nurses:</a:t>
            </a:r>
          </a:p>
          <a:p>
            <a:endParaRPr lang="en-US" sz="1200" dirty="0"/>
          </a:p>
          <a:p>
            <a:r>
              <a:rPr lang="en-US" sz="1200" dirty="0"/>
              <a:t>“ok to go on tangent”</a:t>
            </a:r>
          </a:p>
          <a:p>
            <a:r>
              <a:rPr lang="en-US" sz="1200" dirty="0"/>
              <a:t>“Ok to mispronounce”</a:t>
            </a:r>
          </a:p>
          <a:p>
            <a:r>
              <a:rPr lang="en-US" sz="1200" dirty="0"/>
              <a:t>“Ok to answer incorrectly” (e.g. lab result for an </a:t>
            </a:r>
            <a:r>
              <a:rPr lang="en-US" sz="1200" dirty="0" err="1"/>
              <a:t>rx</a:t>
            </a:r>
            <a:r>
              <a:rPr lang="en-US" sz="12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952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recorded scene (play-acted)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0693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Exposure Bias – difference between training (teacher forcing) and inference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0: teacher forcing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1: pure inference. Can wander off into the weeds.</a:t>
            </a:r>
          </a:p>
          <a:p>
            <a:endParaRPr lang="en-US" dirty="0"/>
          </a:p>
          <a:p>
            <a:r>
              <a:rPr lang="en-US" dirty="0"/>
              <a:t>How to address?</a:t>
            </a:r>
          </a:p>
          <a:p>
            <a:r>
              <a:rPr lang="en-US" dirty="0"/>
              <a:t> -  nurses review model output each stage and adjust/correct.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 model train on a little data it generated, to get used to inference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19327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the subjective eval. </a:t>
            </a:r>
          </a:p>
          <a:p>
            <a:endParaRPr lang="en-US" dirty="0"/>
          </a:p>
          <a:p>
            <a:r>
              <a:rPr lang="en-US" dirty="0"/>
              <a:t>They also reported on some other results as well.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0142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concerns w this approach? </a:t>
            </a:r>
          </a:p>
          <a:p>
            <a:endParaRPr lang="en-US" dirty="0"/>
          </a:p>
          <a:p>
            <a:r>
              <a:rPr lang="en-US" dirty="0"/>
              <a:t>On avg, Polaris &gt; nurse, but the key measure might not be how well does it perform on avg, but does it ever fail catastrophically?). </a:t>
            </a:r>
          </a:p>
          <a:p>
            <a:endParaRPr lang="en-US" dirty="0"/>
          </a:p>
          <a:p>
            <a:r>
              <a:rPr lang="en-US" dirty="0"/>
              <a:t>I.e. an elevator that is faster on average but 1x/1000 it crashes and kills a passenger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7928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5371-9525-3B43-D907-45C3CF63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0ADDF-706A-51BE-0E9A-39CA84A17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75114-7733-C75E-254A-E2740DE7D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Keiji – in clinical trial space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F9B9E-3817-C967-F184-BB0E95436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3164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(lek 17)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416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Michael described in lek 17 was matching patients to trials - just one piece (green) of the overall clinical trial process.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4003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F5852-5D37-BC64-E3F7-E3AE1390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40F83-8B9F-06EE-7D5D-DAC77984E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F8716-FCE3-E907-1231-9EBD59ED5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 – where ML might apply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87716-8EF0-DB94-6454-3F45C6446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455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22DB-29DA-B424-897F-B6350A54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C6E093-9A31-41E5-FF31-8C6F24AD9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10C5A-3ED4-1AA9-0BDC-701470838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BF31-D371-38DD-3E34-92368B2A4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750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AEFB0-81CA-E739-20C7-9F6227083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4F782-7D7C-30BA-B685-C0F4EFACE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C6305-BCD9-97AA-7FB0-5B2E0B47D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– one place where Keiji focuses (“upstream of clinical trial matching”)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0F30F-5E66-40CD-6699-35EDCA962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34291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8439-24EB-B165-5CD3-B35871C84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2197B-5DF9-76F9-D7B5-6D2924AE9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025DC-6E4C-97E4-F429-CE67D6B01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3E934-047C-ED4F-B896-E30269A9A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542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Over the previous 60 years, the number of drugs approved in the United States per billion dollars in R&amp;D spending had halved every nine years. It can now take more than a billion dollars in funding and a decade of work to bring one new medication to market. </a:t>
            </a:r>
            <a:endParaRPr lang="en-US" sz="200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THIS is why trial design/optimization is important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(Thalidomide – crossed placental barrier)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4430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Jimeng</a:t>
            </a:r>
            <a:r>
              <a:rPr lang="en-US" dirty="0"/>
              <a:t> – PhD in CS from CMU in 2007</a:t>
            </a:r>
          </a:p>
          <a:p>
            <a:endParaRPr lang="en-US" dirty="0"/>
          </a:p>
          <a:p>
            <a:r>
              <a:rPr lang="en-US" b="0" i="0" dirty="0">
                <a:effectLst/>
                <a:latin typeface="-apple-system"/>
              </a:rPr>
              <a:t>KDD best dissertation award (honorable mention)</a:t>
            </a:r>
          </a:p>
          <a:p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5667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0D7ED-0BE9-35BD-A105-987C994A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6353D-B196-93C9-396D-5633A51DA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BD2AC-E5E6-94EA-50E8-D3D0191EB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”parameters” of a clinical trial: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incl. criteria</a:t>
            </a:r>
          </a:p>
          <a:p>
            <a:pPr marL="171450" indent="-171450">
              <a:buFontTx/>
              <a:buChar char="-"/>
            </a:pPr>
            <a:r>
              <a:rPr lang="en-US" dirty="0"/>
              <a:t>Excl. criteria</a:t>
            </a:r>
          </a:p>
          <a:p>
            <a:pPr marL="171450" indent="-171450">
              <a:buFontTx/>
              <a:buChar char="-"/>
            </a:pPr>
            <a:r>
              <a:rPr lang="en-US" dirty="0"/>
              <a:t>Sites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# patients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Target (e.g. disease burden, biomarkers, survival, …)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7491F-16D8-0864-A446-1B146D848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296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B9CC3-2879-119D-8555-5EE7AA39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E44F6-3EE6-DB6E-6F3C-914592BD6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46050-FD25-3081-81A6-053923EA0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might data from old trials be helpful? </a:t>
            </a:r>
          </a:p>
          <a:p>
            <a:endParaRPr lang="en-US" dirty="0"/>
          </a:p>
          <a:p>
            <a:r>
              <a:rPr lang="en-US" dirty="0"/>
              <a:t>Ok, but how to find the closest matching trials? (IR problem) – could try: </a:t>
            </a:r>
          </a:p>
          <a:p>
            <a:endParaRPr lang="en-US" dirty="0"/>
          </a:p>
          <a:p>
            <a:r>
              <a:rPr lang="en-US" dirty="0"/>
              <a:t>- TFIDF weighted scoring</a:t>
            </a:r>
          </a:p>
          <a:p>
            <a:r>
              <a:rPr lang="en-US" dirty="0"/>
              <a:t> - Annotate trials w/ metadata and run SQL queries on the metadata </a:t>
            </a:r>
          </a:p>
          <a:p>
            <a:endParaRPr lang="en-US" dirty="0"/>
          </a:p>
          <a:p>
            <a:r>
              <a:rPr lang="en-US" dirty="0"/>
              <a:t>HOW MIGHT YOU DO IT, USING MODERN DL?</a:t>
            </a:r>
          </a:p>
          <a:p>
            <a:endParaRPr lang="en-US" dirty="0"/>
          </a:p>
          <a:p>
            <a:r>
              <a:rPr lang="en-US" dirty="0"/>
              <a:t>Hint: remember in lek 15 we used </a:t>
            </a:r>
            <a:r>
              <a:rPr lang="en-US" dirty="0" err="1"/>
              <a:t>BERTscore</a:t>
            </a:r>
            <a:r>
              <a:rPr lang="en-US" dirty="0"/>
              <a:t> to measure similarity of two documents?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74D04-ADA3-FD66-3E8E-88869A0F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3774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TrialBERT</a:t>
            </a:r>
            <a:r>
              <a:rPr lang="en-US" dirty="0"/>
              <a:t>: BERT-style model (decoder-only transformer model) customized for clinical trials </a:t>
            </a:r>
          </a:p>
          <a:p>
            <a:endParaRPr lang="en-US" dirty="0"/>
          </a:p>
          <a:p>
            <a:r>
              <a:rPr lang="en-US" dirty="0"/>
              <a:t>*** </a:t>
            </a:r>
          </a:p>
          <a:p>
            <a:r>
              <a:rPr lang="en-US" dirty="0"/>
              <a:t>MLM- masked language model </a:t>
            </a:r>
          </a:p>
          <a:p>
            <a:r>
              <a:rPr lang="en-US" dirty="0"/>
              <a:t>Leaving out some complexity - actually a hierarchical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3902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use trial2vec to create embeddings, you notice (after typical t-SNE dim reduction) that the trials tend to cluster appropriately, which is a nice sanity check. </a:t>
            </a:r>
          </a:p>
          <a:p>
            <a:endParaRPr lang="en-US" dirty="0"/>
          </a:p>
          <a:p>
            <a:r>
              <a:rPr lang="en-US" dirty="0"/>
              <a:t>Trials for a single disease cluster together </a:t>
            </a:r>
          </a:p>
          <a:p>
            <a:r>
              <a:rPr lang="en-US" dirty="0"/>
              <a:t>Cancers at the bottom</a:t>
            </a:r>
          </a:p>
          <a:p>
            <a:r>
              <a:rPr lang="en-US" dirty="0"/>
              <a:t>Parkinson’s and Alzheimer’s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56501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65A95-8077-9C8B-2CD7-DBB7809C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5EFAE-1B0C-7376-574B-B47020F5E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0EF5F-62DF-DB4C-A987-83F01924A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Cos similarity between 2 docs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AB5F-14F9-A42C-4FB0-8EC395446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7547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8707-C26E-0372-2A00-5CAA42D5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EA212-A8FA-3049-C7A1-D12A922AF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8D169-42C0-B4DA-879C-07579C6F3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TFIDF: term </a:t>
            </a:r>
            <a:r>
              <a:rPr lang="en-US" dirty="0" err="1"/>
              <a:t>freq</a:t>
            </a:r>
            <a:r>
              <a:rPr lang="en-US" dirty="0"/>
              <a:t> in document /  term </a:t>
            </a:r>
            <a:r>
              <a:rPr lang="en-US" dirty="0" err="1"/>
              <a:t>freq</a:t>
            </a:r>
            <a:r>
              <a:rPr lang="en-US" dirty="0"/>
              <a:t> in corpus</a:t>
            </a:r>
          </a:p>
          <a:p>
            <a:endParaRPr lang="en-US" dirty="0"/>
          </a:p>
          <a:p>
            <a:r>
              <a:rPr lang="en-US" dirty="0"/>
              <a:t>Doc -&gt; vector of terms, weight by TFIDF</a:t>
            </a:r>
          </a:p>
          <a:p>
            <a:endParaRPr lang="en-US" dirty="0"/>
          </a:p>
          <a:p>
            <a:r>
              <a:rPr lang="en-US" dirty="0"/>
              <a:t>Cos similarity between 2 docs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20B91-AE9F-BB87-F919-F032AE4AF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63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prominent, splash company. $137M raised to date</a:t>
            </a:r>
          </a:p>
          <a:p>
            <a:r>
              <a:rPr lang="en-US" dirty="0"/>
              <a:t>Jensen Huang highlighted in recent NVIDIA investor conf.  </a:t>
            </a:r>
          </a:p>
          <a:p>
            <a:r>
              <a:rPr lang="en-US" dirty="0"/>
              <a:t>Strong name choice. Hippocratic oath. “Do no harm”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0304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C626-D937-45E9-C01D-CE9E422BE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82D3A-7947-ACC8-2512-92D787CA6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79161-ECEE-3DFE-B632-53DE1E0D6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Issues with this? (TFIDF introduces bias – the top TFIDF matches are NOT necessarily the most matching trials!)</a:t>
            </a:r>
          </a:p>
          <a:p>
            <a:endParaRPr lang="en-US" dirty="0"/>
          </a:p>
          <a:p>
            <a:r>
              <a:rPr lang="en-US" dirty="0"/>
              <a:t>TFIDF: term </a:t>
            </a:r>
            <a:r>
              <a:rPr lang="en-US" dirty="0" err="1"/>
              <a:t>freq</a:t>
            </a:r>
            <a:r>
              <a:rPr lang="en-US" dirty="0"/>
              <a:t> in document /  term </a:t>
            </a:r>
            <a:r>
              <a:rPr lang="en-US" dirty="0" err="1"/>
              <a:t>freq</a:t>
            </a:r>
            <a:r>
              <a:rPr lang="en-US" dirty="0"/>
              <a:t> in corpus</a:t>
            </a:r>
          </a:p>
          <a:p>
            <a:endParaRPr lang="en-US" dirty="0"/>
          </a:p>
          <a:p>
            <a:r>
              <a:rPr lang="en-US" dirty="0"/>
              <a:t>Doc -&gt; vector of terms, weight by TFIDF</a:t>
            </a:r>
          </a:p>
          <a:p>
            <a:endParaRPr lang="en-US" dirty="0"/>
          </a:p>
          <a:p>
            <a:r>
              <a:rPr lang="en-US" dirty="0"/>
              <a:t>Cos similarity between 2 docs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B975-880C-F9BA-F102-2526C4730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41625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F53F6-00F0-4C03-2BFA-EBE2B11BB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330DE-85DC-5B86-6917-0D5A8C9B4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EBD7E-EF71-88A3-C76A-67B0CE3A2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Issues with this? (TFIDF introduces bias – the top TFIDF matches are NOT necessarily the most matching trials!)</a:t>
            </a:r>
          </a:p>
          <a:p>
            <a:r>
              <a:rPr lang="en-US" dirty="0"/>
              <a:t>Cos similarity between 2 docs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8BA88-C97E-336E-9C48-AD6154262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1042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27C89-6E17-30BA-F548-6DB052C1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78AEE-D3AF-135F-33D5-F061D82C1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AF146-9850-2B99-16BC-585D26114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160 trials at random from the 400k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TFIDF to rank top-10 matches for each (HUGE BIAS HERE!)</a:t>
            </a:r>
          </a:p>
          <a:p>
            <a:pPr marL="171450" indent="-171450">
              <a:buFontTx/>
              <a:buChar char="-"/>
            </a:pPr>
            <a:r>
              <a:rPr lang="en-US" dirty="0"/>
              <a:t>Hire experts (clinicians) to label relevant/irrelevant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 if u can predict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82EC1-0468-B31C-13FC-7E87ADF006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6755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DA73-3AA8-1A2D-DAEE-C0BAD965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672F5-79C5-8BFE-274F-8FFCB6932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0E7F8-775B-F60C-4708-FF70231FD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A54FA-AEE7-02D8-481F-218E9F720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1391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Publicly held </a:t>
            </a:r>
          </a:p>
          <a:p>
            <a:endParaRPr lang="en-US" dirty="0"/>
          </a:p>
          <a:p>
            <a:r>
              <a:rPr lang="en-US" dirty="0"/>
              <a:t>Aggregates data on providers, hospitals, patients and sells that data + tools to use that data</a:t>
            </a:r>
          </a:p>
          <a:p>
            <a:endParaRPr lang="en-US" dirty="0"/>
          </a:p>
          <a:p>
            <a:r>
              <a:rPr lang="en-US" dirty="0"/>
              <a:t>Q: Why might companies pay for this data?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5305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(examples)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23503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step: Definitive gathers all this data on people, from various sources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1083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that data come from? </a:t>
            </a:r>
          </a:p>
          <a:p>
            <a:endParaRPr lang="en-US" dirty="0"/>
          </a:p>
          <a:p>
            <a:r>
              <a:rPr lang="en-US" dirty="0"/>
              <a:t>(sources of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24908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they make $. </a:t>
            </a:r>
          </a:p>
          <a:p>
            <a:endParaRPr lang="en-US" dirty="0"/>
          </a:p>
          <a:p>
            <a:r>
              <a:rPr lang="en-US" dirty="0"/>
              <a:t>GREAT! Definitive has a nationwide database of claims and clinical data</a:t>
            </a:r>
          </a:p>
          <a:p>
            <a:endParaRPr lang="en-US" dirty="0"/>
          </a:p>
          <a:p>
            <a:r>
              <a:rPr lang="en-US" dirty="0"/>
              <a:t>Can Definitive just give ACME a list of all patients who have had recent knee MRI, say? </a:t>
            </a:r>
          </a:p>
          <a:p>
            <a:endParaRPr lang="en-US" dirty="0"/>
          </a:p>
          <a:p>
            <a:r>
              <a:rPr lang="en-US" dirty="0"/>
              <a:t>No. (but not b/c of HIPAA - not a CE or BA). Other laws, DUAs, etc.</a:t>
            </a:r>
          </a:p>
          <a:p>
            <a:endParaRPr lang="en-US" dirty="0"/>
          </a:p>
          <a:p>
            <a:r>
              <a:rPr lang="en-US" dirty="0"/>
              <a:t>So what can we do?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01789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propensity modeling comes in. L </a:t>
            </a:r>
          </a:p>
          <a:p>
            <a:endParaRPr lang="en-US" dirty="0"/>
          </a:p>
          <a:p>
            <a:r>
              <a:rPr lang="en-US" dirty="0"/>
              <a:t>1st step: define target variables, e.g. ‘has diabetes’</a:t>
            </a:r>
          </a:p>
          <a:p>
            <a:endParaRPr lang="en-US" dirty="0"/>
          </a:p>
          <a:p>
            <a:r>
              <a:rPr lang="en-US" dirty="0"/>
              <a:t>Others: ‘takes metformin’, ‘pays &gt; $10K in medical expenses’ , ‘had an MRI recently’,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804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Care managers: BETWEEN clinical encounters ("interstitial" care)</a:t>
            </a:r>
          </a:p>
          <a:p>
            <a:r>
              <a:rPr lang="en-US" dirty="0"/>
              <a:t>100K’s of them in 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Kind of the dark matter of healthcare. We have not talked about this in the course.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5427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64E6-3998-770E-4DC2-349D7363C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AF52B-8EB8-4BE3-3E77-2199D1D63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C4F07-F958-FD4F-F43E-5BD6CF1C6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Log-reg in this case</a:t>
            </a:r>
          </a:p>
          <a:p>
            <a:endParaRPr lang="en-US" dirty="0"/>
          </a:p>
          <a:p>
            <a:r>
              <a:rPr lang="en-US" dirty="0"/>
              <a:t>Could instead be  </a:t>
            </a:r>
            <a:r>
              <a:rPr lang="en-US" dirty="0" err="1"/>
              <a:t>Xgboost</a:t>
            </a:r>
            <a:r>
              <a:rPr lang="en-US" dirty="0"/>
              <a:t>, Neural model, You name it</a:t>
            </a:r>
          </a:p>
          <a:p>
            <a:endParaRPr lang="en-US" dirty="0"/>
          </a:p>
          <a:p>
            <a:r>
              <a:rPr lang="en-US" dirty="0"/>
              <a:t>Notice we’re ONLY using covariates from the consumer data. (Why?)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0C14-B89E-88D7-05D5-00FD43FFE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7638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CE1F-51C4-0A52-5134-579592FE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779AB-98C6-CEBE-35E5-C6764454C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25888-E149-C7B9-29AB-B44F9EA4C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time to use the model</a:t>
            </a:r>
          </a:p>
          <a:p>
            <a:endParaRPr lang="en-US" dirty="0"/>
          </a:p>
          <a:p>
            <a:r>
              <a:rPr lang="en-US" dirty="0"/>
              <a:t>Target the first one for web ads around diabetes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DC1F0-3121-41FF-0751-A34FD6C31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88113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ED404-DAB2-7706-EA12-69B89EC4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1987E-1327-8736-6229-39C613AA7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AF8E3-0BF7-867F-61D3-D6FE45B91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now Definitive has a propensity model, for patients likely to need knee replacement surgery</a:t>
            </a:r>
          </a:p>
          <a:p>
            <a:endParaRPr lang="en-US" dirty="0"/>
          </a:p>
          <a:p>
            <a:r>
              <a:rPr lang="en-US" dirty="0"/>
              <a:t>ACME gives the criteria to Definitive, it applies that to all its known patients and scores each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19857-6A17-849A-2C47-7EDCF6665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720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63AB3-63A2-73FB-FA63-70DBD03DB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002B1-C35E-080D-ADBD-3B7E1DD09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D4C75-2F24-4748-E5C9-457FABE00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59613-009E-5445-ECDC-0E415C39E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4754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70974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8DD91-F830-BF4B-5592-6EE99D2F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6F72-677F-78D4-A183-0488281A7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4F528-F60F-7761-CE87-B9B4E7C17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 20K ophthalmologists, 50K optometrists, 18M retinal images evert year 7M ocular injections each year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D8DFF-E20C-63A8-B2EA-293795732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5624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961F5-9D4B-C15C-84CA-FD233EDB3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277B6-CB34-C1D4-11EB-AEB1F786E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DC381-ED1D-A2A2-E0D8-62297C51D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12AD-A466-8DA0-DBF2-379EF316C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121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31C49-FD20-6BF4-B948-E09B6A17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4112D-E2C4-B5A7-8916-6AD78B0BF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8877-E5DD-92B2-F2EF-A13215389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6D983-B27B-5458-9CD9-291830699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648033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392D8-AA1D-34B0-0464-6B9031D5B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875B4-C082-99DD-D7A5-A3A53DCCB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A35CC-FE41-ACA6-84A2-EB99DFD03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9624C-598F-E729-130A-E0DD7FE8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64309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0865-5066-4986-4911-804A4AB0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6DFB8-1EB7-BABA-9407-F9EAB3D5F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B3019-7332-0D7F-85F9-07F2DA3AC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50F20-71E6-0F6C-93F8-1D34EA253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802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2A3A3-F055-E244-351A-0F826F8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AE2E0-96F8-F4BD-B9EA-0E959BBD8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4BCC0-12A8-D84A-39E7-DB903F801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endParaRPr lang="en-US" dirty="0"/>
          </a:p>
          <a:p>
            <a:r>
              <a:rPr lang="en-US" dirty="0"/>
              <a:t>What's in common - non diagnostic, typically phone-based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6DCE-FC20-7475-48A7-B05889863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4788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33B9-8DB5-4D66-508A-62537A62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D58B9-EE59-4309-3204-1776E8EFE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FF51F-0F8B-F952-B228-9A7A350BE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F4E63-9E2A-E50C-AF57-412E526E5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4518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B96D-8687-53B3-33A9-99342A8A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0A88F-39AB-38C5-D245-70FBE280E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C8DE9-9398-FF8B-3C50-AC762FC03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11156-AE4D-E66C-1158-E48174ADF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27950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BA29-1532-C740-A283-19620C8A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92881-4918-6067-85B8-DCFBF17AF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E1D18-E19F-72ED-CA82-64F2899BF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Insurers (incl. CMS) generally pay providers on RVUs. Which is time-based. </a:t>
            </a:r>
          </a:p>
          <a:p>
            <a:endParaRPr lang="en-US" sz="1200" dirty="0"/>
          </a:p>
          <a:p>
            <a:r>
              <a:rPr lang="en-US" sz="1200" dirty="0"/>
              <a:t>Some examples here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66CA2-BBEC-674B-6E95-6AD3EBF26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60782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Is anyone going to buy this? Why or why not?</a:t>
            </a:r>
          </a:p>
          <a:p>
            <a:endParaRPr lang="en-US" sz="1200" dirty="0"/>
          </a:p>
          <a:p>
            <a:r>
              <a:rPr lang="en-US" sz="1200" dirty="0"/>
              <a:t>(Mention APCM)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30094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(Recall: Lek 4 - we discussed </a:t>
            </a:r>
            <a:r>
              <a:rPr lang="en-US" dirty="0" err="1"/>
              <a:t>HiTech</a:t>
            </a:r>
            <a:r>
              <a:rPr lang="en-US" dirty="0"/>
              <a:t> Act – 2009 – which kickstarted MLH )</a:t>
            </a:r>
          </a:p>
          <a:p>
            <a:endParaRPr lang="en-US" dirty="0"/>
          </a:p>
          <a:p>
            <a:r>
              <a:rPr lang="en-US" dirty="0"/>
              <a:t>Eligible: </a:t>
            </a:r>
            <a:r>
              <a:rPr lang="en-US" b="0" i="0" dirty="0">
                <a:solidFill>
                  <a:srgbClr val="4040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general and medical-surgical acute care hospitals as eligible for meaningful-use incentives</a:t>
            </a:r>
          </a:p>
          <a:p>
            <a:r>
              <a:rPr lang="en-US" b="0" i="0" dirty="0">
                <a:solidFill>
                  <a:srgbClr val="4040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Ineligible: long-term acute care, psychiatric, and rehabilitation hospitals</a:t>
            </a:r>
          </a:p>
          <a:p>
            <a:endParaRPr lang="en-US" b="0" i="0" dirty="0">
              <a:solidFill>
                <a:srgbClr val="4040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4040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39593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(Talk about Strive) manage CKD/ESRD. ML models to predict ESRD progression. “Delegated risk”.</a:t>
            </a:r>
          </a:p>
          <a:p>
            <a:endParaRPr lang="en-US" dirty="0"/>
          </a:p>
          <a:p>
            <a:r>
              <a:rPr lang="en-US" dirty="0"/>
              <a:t>What the hell happened in ’21? CMS: ESRD patients can elect an MA plan. Like 100K new patients enrolling in MA. Roughly $100K per year per patient.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0736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4226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7324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7F88D-7B00-AAF0-1DBC-B275D54B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4F45E-F409-7946-F55B-2F44CF291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F6399-6499-5676-88A8-A41F403C2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D4694-C0F7-DA14-D76C-22B8A59FB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855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905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F846B-CC89-4AB0-D7D9-A6B085531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02004493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figure/Erooms-law-the-number-of-new-molecules-approved-by-the-US-Food-and-Drug-Administration_fig4_326479089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CMU 10-742</a:t>
            </a:r>
            <a:b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</a:b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Machine Learning in Healthcare 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Lecture 23: MLH in the Real World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Adam Berger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A323-5B67-ACD7-35D0-89C7631DB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2CC6E53-A776-07EB-9144-E07820B0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3338"/>
            <a:ext cx="7505700" cy="332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CFED-C9CF-48FE-AFA1-FA07C50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F7708-D0F6-E8E2-F841-F5005CC4A0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130FA2-8B1B-E7E5-EF66-F7F2FA260656}"/>
              </a:ext>
            </a:extLst>
          </p:cNvPr>
          <p:cNvSpPr/>
          <p:nvPr/>
        </p:nvSpPr>
        <p:spPr bwMode="auto">
          <a:xfrm>
            <a:off x="304800" y="3333750"/>
            <a:ext cx="7543800" cy="838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91300-C91B-C7F5-AE9D-6B8A3B27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8" y="1174750"/>
            <a:ext cx="7289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DCF881-C82C-4B55-5A08-C320E3F91B37}"/>
              </a:ext>
            </a:extLst>
          </p:cNvPr>
          <p:cNvSpPr/>
          <p:nvPr/>
        </p:nvSpPr>
        <p:spPr bwMode="auto">
          <a:xfrm>
            <a:off x="3276600" y="2495551"/>
            <a:ext cx="3429000" cy="838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6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F484-C5F0-22C2-C826-2A9522608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B5259A0-D008-F58B-4EF2-F4C36215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3338"/>
            <a:ext cx="7505700" cy="332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BD88A-D93C-31A3-AD89-737940B6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0436C-3EF0-0379-2DD4-CF74AA04FA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60EB4-76CA-65D5-946B-7DE0176285E4}"/>
              </a:ext>
            </a:extLst>
          </p:cNvPr>
          <p:cNvSpPr/>
          <p:nvPr/>
        </p:nvSpPr>
        <p:spPr bwMode="auto">
          <a:xfrm>
            <a:off x="304800" y="3333750"/>
            <a:ext cx="7543800" cy="838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EEB43-A64D-4D14-B2C2-DC3434A8F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8" y="1174750"/>
            <a:ext cx="7289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252F7-0C8B-4F98-530C-F25C3A01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26FB6F7-35A5-D908-DE47-9A609256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847"/>
          <a:stretch/>
        </p:blipFill>
        <p:spPr>
          <a:xfrm>
            <a:off x="152400" y="1200150"/>
            <a:ext cx="7505700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F06A2-01A5-237A-2D21-075A9250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B25BD-EC50-2AAD-23F5-15309CCC1A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D0782-FB39-A642-F8D6-3D070B4C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8" y="1174750"/>
            <a:ext cx="7289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3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91634-C0B0-D286-9137-7C3F2C917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F739146-8872-0BB6-6309-5391C4C7AA71}"/>
              </a:ext>
            </a:extLst>
          </p:cNvPr>
          <p:cNvSpPr/>
          <p:nvPr/>
        </p:nvSpPr>
        <p:spPr bwMode="auto">
          <a:xfrm>
            <a:off x="228600" y="841804"/>
            <a:ext cx="8001000" cy="3939746"/>
          </a:xfrm>
          <a:custGeom>
            <a:avLst/>
            <a:gdLst>
              <a:gd name="connsiteX0" fmla="*/ 2113006 w 7129849"/>
              <a:gd name="connsiteY0" fmla="*/ 358346 h 3101546"/>
              <a:gd name="connsiteX1" fmla="*/ 2113006 w 7129849"/>
              <a:gd name="connsiteY1" fmla="*/ 358346 h 3101546"/>
              <a:gd name="connsiteX2" fmla="*/ 1729946 w 7129849"/>
              <a:gd name="connsiteY2" fmla="*/ 370702 h 3101546"/>
              <a:gd name="connsiteX3" fmla="*/ 1643449 w 7129849"/>
              <a:gd name="connsiteY3" fmla="*/ 395416 h 3101546"/>
              <a:gd name="connsiteX4" fmla="*/ 1519881 w 7129849"/>
              <a:gd name="connsiteY4" fmla="*/ 420129 h 3101546"/>
              <a:gd name="connsiteX5" fmla="*/ 1161535 w 7129849"/>
              <a:gd name="connsiteY5" fmla="*/ 543697 h 3101546"/>
              <a:gd name="connsiteX6" fmla="*/ 926757 w 7129849"/>
              <a:gd name="connsiteY6" fmla="*/ 642551 h 3101546"/>
              <a:gd name="connsiteX7" fmla="*/ 815546 w 7129849"/>
              <a:gd name="connsiteY7" fmla="*/ 679621 h 3101546"/>
              <a:gd name="connsiteX8" fmla="*/ 766119 w 7129849"/>
              <a:gd name="connsiteY8" fmla="*/ 704335 h 3101546"/>
              <a:gd name="connsiteX9" fmla="*/ 593124 w 7129849"/>
              <a:gd name="connsiteY9" fmla="*/ 803189 h 3101546"/>
              <a:gd name="connsiteX10" fmla="*/ 506627 w 7129849"/>
              <a:gd name="connsiteY10" fmla="*/ 852616 h 3101546"/>
              <a:gd name="connsiteX11" fmla="*/ 444843 w 7129849"/>
              <a:gd name="connsiteY11" fmla="*/ 889686 h 3101546"/>
              <a:gd name="connsiteX12" fmla="*/ 383060 w 7129849"/>
              <a:gd name="connsiteY12" fmla="*/ 939113 h 3101546"/>
              <a:gd name="connsiteX13" fmla="*/ 321276 w 7129849"/>
              <a:gd name="connsiteY13" fmla="*/ 976183 h 3101546"/>
              <a:gd name="connsiteX14" fmla="*/ 284206 w 7129849"/>
              <a:gd name="connsiteY14" fmla="*/ 1013254 h 3101546"/>
              <a:gd name="connsiteX15" fmla="*/ 234778 w 7129849"/>
              <a:gd name="connsiteY15" fmla="*/ 1050324 h 3101546"/>
              <a:gd name="connsiteX16" fmla="*/ 197708 w 7129849"/>
              <a:gd name="connsiteY16" fmla="*/ 1099751 h 3101546"/>
              <a:gd name="connsiteX17" fmla="*/ 123568 w 7129849"/>
              <a:gd name="connsiteY17" fmla="*/ 1186248 h 3101546"/>
              <a:gd name="connsiteX18" fmla="*/ 74141 w 7129849"/>
              <a:gd name="connsiteY18" fmla="*/ 1260389 h 3101546"/>
              <a:gd name="connsiteX19" fmla="*/ 37070 w 7129849"/>
              <a:gd name="connsiteY19" fmla="*/ 1346886 h 3101546"/>
              <a:gd name="connsiteX20" fmla="*/ 12357 w 7129849"/>
              <a:gd name="connsiteY20" fmla="*/ 1433383 h 3101546"/>
              <a:gd name="connsiteX21" fmla="*/ 0 w 7129849"/>
              <a:gd name="connsiteY21" fmla="*/ 1470454 h 3101546"/>
              <a:gd name="connsiteX22" fmla="*/ 24714 w 7129849"/>
              <a:gd name="connsiteY22" fmla="*/ 1742302 h 3101546"/>
              <a:gd name="connsiteX23" fmla="*/ 74141 w 7129849"/>
              <a:gd name="connsiteY23" fmla="*/ 1853513 h 3101546"/>
              <a:gd name="connsiteX24" fmla="*/ 135924 w 7129849"/>
              <a:gd name="connsiteY24" fmla="*/ 1977081 h 3101546"/>
              <a:gd name="connsiteX25" fmla="*/ 234778 w 7129849"/>
              <a:gd name="connsiteY25" fmla="*/ 2125362 h 3101546"/>
              <a:gd name="connsiteX26" fmla="*/ 259492 w 7129849"/>
              <a:gd name="connsiteY26" fmla="*/ 2162432 h 3101546"/>
              <a:gd name="connsiteX27" fmla="*/ 333633 w 7129849"/>
              <a:gd name="connsiteY27" fmla="*/ 2261286 h 3101546"/>
              <a:gd name="connsiteX28" fmla="*/ 358346 w 7129849"/>
              <a:gd name="connsiteY28" fmla="*/ 2298356 h 3101546"/>
              <a:gd name="connsiteX29" fmla="*/ 407773 w 7129849"/>
              <a:gd name="connsiteY29" fmla="*/ 2347783 h 3101546"/>
              <a:gd name="connsiteX30" fmla="*/ 481914 w 7129849"/>
              <a:gd name="connsiteY30" fmla="*/ 2434281 h 3101546"/>
              <a:gd name="connsiteX31" fmla="*/ 518984 w 7129849"/>
              <a:gd name="connsiteY31" fmla="*/ 2458994 h 3101546"/>
              <a:gd name="connsiteX32" fmla="*/ 568411 w 7129849"/>
              <a:gd name="connsiteY32" fmla="*/ 2508421 h 3101546"/>
              <a:gd name="connsiteX33" fmla="*/ 716692 w 7129849"/>
              <a:gd name="connsiteY33" fmla="*/ 2594918 h 3101546"/>
              <a:gd name="connsiteX34" fmla="*/ 753762 w 7129849"/>
              <a:gd name="connsiteY34" fmla="*/ 2619632 h 3101546"/>
              <a:gd name="connsiteX35" fmla="*/ 926757 w 7129849"/>
              <a:gd name="connsiteY35" fmla="*/ 2669059 h 3101546"/>
              <a:gd name="connsiteX36" fmla="*/ 2261287 w 7129849"/>
              <a:gd name="connsiteY36" fmla="*/ 2681416 h 3101546"/>
              <a:gd name="connsiteX37" fmla="*/ 2619633 w 7129849"/>
              <a:gd name="connsiteY37" fmla="*/ 2718486 h 3101546"/>
              <a:gd name="connsiteX38" fmla="*/ 2804984 w 7129849"/>
              <a:gd name="connsiteY38" fmla="*/ 2730843 h 3101546"/>
              <a:gd name="connsiteX39" fmla="*/ 3262184 w 7129849"/>
              <a:gd name="connsiteY39" fmla="*/ 2755556 h 3101546"/>
              <a:gd name="connsiteX40" fmla="*/ 3348681 w 7129849"/>
              <a:gd name="connsiteY40" fmla="*/ 2767913 h 3101546"/>
              <a:gd name="connsiteX41" fmla="*/ 3534033 w 7129849"/>
              <a:gd name="connsiteY41" fmla="*/ 2780270 h 3101546"/>
              <a:gd name="connsiteX42" fmla="*/ 3620530 w 7129849"/>
              <a:gd name="connsiteY42" fmla="*/ 2804983 h 3101546"/>
              <a:gd name="connsiteX43" fmla="*/ 3719384 w 7129849"/>
              <a:gd name="connsiteY43" fmla="*/ 2817340 h 3101546"/>
              <a:gd name="connsiteX44" fmla="*/ 3880022 w 7129849"/>
              <a:gd name="connsiteY44" fmla="*/ 2854410 h 3101546"/>
              <a:gd name="connsiteX45" fmla="*/ 4127157 w 7129849"/>
              <a:gd name="connsiteY45" fmla="*/ 2891481 h 3101546"/>
              <a:gd name="connsiteX46" fmla="*/ 4312508 w 7129849"/>
              <a:gd name="connsiteY46" fmla="*/ 2928551 h 3101546"/>
              <a:gd name="connsiteX47" fmla="*/ 4485503 w 7129849"/>
              <a:gd name="connsiteY47" fmla="*/ 2965621 h 3101546"/>
              <a:gd name="connsiteX48" fmla="*/ 4646141 w 7129849"/>
              <a:gd name="connsiteY48" fmla="*/ 3002691 h 3101546"/>
              <a:gd name="connsiteX49" fmla="*/ 4868562 w 7129849"/>
              <a:gd name="connsiteY49" fmla="*/ 3076832 h 3101546"/>
              <a:gd name="connsiteX50" fmla="*/ 4979773 w 7129849"/>
              <a:gd name="connsiteY50" fmla="*/ 3089189 h 3101546"/>
              <a:gd name="connsiteX51" fmla="*/ 5053914 w 7129849"/>
              <a:gd name="connsiteY51" fmla="*/ 3101546 h 3101546"/>
              <a:gd name="connsiteX52" fmla="*/ 5263978 w 7129849"/>
              <a:gd name="connsiteY52" fmla="*/ 3089189 h 3101546"/>
              <a:gd name="connsiteX53" fmla="*/ 5301049 w 7129849"/>
              <a:gd name="connsiteY53" fmla="*/ 3064475 h 3101546"/>
              <a:gd name="connsiteX54" fmla="*/ 5399903 w 7129849"/>
              <a:gd name="connsiteY54" fmla="*/ 3015048 h 3101546"/>
              <a:gd name="connsiteX55" fmla="*/ 5486400 w 7129849"/>
              <a:gd name="connsiteY55" fmla="*/ 2977978 h 3101546"/>
              <a:gd name="connsiteX56" fmla="*/ 5585254 w 7129849"/>
              <a:gd name="connsiteY56" fmla="*/ 2928551 h 3101546"/>
              <a:gd name="connsiteX57" fmla="*/ 5844746 w 7129849"/>
              <a:gd name="connsiteY57" fmla="*/ 2829697 h 3101546"/>
              <a:gd name="connsiteX58" fmla="*/ 6017741 w 7129849"/>
              <a:gd name="connsiteY58" fmla="*/ 2767913 h 3101546"/>
              <a:gd name="connsiteX59" fmla="*/ 6067168 w 7129849"/>
              <a:gd name="connsiteY59" fmla="*/ 2743200 h 3101546"/>
              <a:gd name="connsiteX60" fmla="*/ 6252519 w 7129849"/>
              <a:gd name="connsiteY60" fmla="*/ 2669059 h 3101546"/>
              <a:gd name="connsiteX61" fmla="*/ 6326660 w 7129849"/>
              <a:gd name="connsiteY61" fmla="*/ 2631989 h 3101546"/>
              <a:gd name="connsiteX62" fmla="*/ 6400800 w 7129849"/>
              <a:gd name="connsiteY62" fmla="*/ 2607275 h 3101546"/>
              <a:gd name="connsiteX63" fmla="*/ 6437870 w 7129849"/>
              <a:gd name="connsiteY63" fmla="*/ 2582562 h 3101546"/>
              <a:gd name="connsiteX64" fmla="*/ 6549081 w 7129849"/>
              <a:gd name="connsiteY64" fmla="*/ 2496064 h 3101546"/>
              <a:gd name="connsiteX65" fmla="*/ 6561438 w 7129849"/>
              <a:gd name="connsiteY65" fmla="*/ 2458994 h 3101546"/>
              <a:gd name="connsiteX66" fmla="*/ 6635578 w 7129849"/>
              <a:gd name="connsiteY66" fmla="*/ 2335427 h 3101546"/>
              <a:gd name="connsiteX67" fmla="*/ 6697362 w 7129849"/>
              <a:gd name="connsiteY67" fmla="*/ 2261286 h 3101546"/>
              <a:gd name="connsiteX68" fmla="*/ 6722076 w 7129849"/>
              <a:gd name="connsiteY68" fmla="*/ 2224216 h 3101546"/>
              <a:gd name="connsiteX69" fmla="*/ 6759146 w 7129849"/>
              <a:gd name="connsiteY69" fmla="*/ 2187146 h 3101546"/>
              <a:gd name="connsiteX70" fmla="*/ 6783860 w 7129849"/>
              <a:gd name="connsiteY70" fmla="*/ 2150075 h 3101546"/>
              <a:gd name="connsiteX71" fmla="*/ 6870357 w 7129849"/>
              <a:gd name="connsiteY71" fmla="*/ 2063578 h 3101546"/>
              <a:gd name="connsiteX72" fmla="*/ 6907427 w 7129849"/>
              <a:gd name="connsiteY72" fmla="*/ 2026508 h 3101546"/>
              <a:gd name="connsiteX73" fmla="*/ 6969211 w 7129849"/>
              <a:gd name="connsiteY73" fmla="*/ 1940010 h 3101546"/>
              <a:gd name="connsiteX74" fmla="*/ 7030995 w 7129849"/>
              <a:gd name="connsiteY74" fmla="*/ 1878227 h 3101546"/>
              <a:gd name="connsiteX75" fmla="*/ 7055708 w 7129849"/>
              <a:gd name="connsiteY75" fmla="*/ 1841156 h 3101546"/>
              <a:gd name="connsiteX76" fmla="*/ 7105135 w 7129849"/>
              <a:gd name="connsiteY76" fmla="*/ 1717589 h 3101546"/>
              <a:gd name="connsiteX77" fmla="*/ 7117492 w 7129849"/>
              <a:gd name="connsiteY77" fmla="*/ 1532237 h 3101546"/>
              <a:gd name="connsiteX78" fmla="*/ 7129849 w 7129849"/>
              <a:gd name="connsiteY78" fmla="*/ 1421027 h 3101546"/>
              <a:gd name="connsiteX79" fmla="*/ 7117492 w 7129849"/>
              <a:gd name="connsiteY79" fmla="*/ 926756 h 3101546"/>
              <a:gd name="connsiteX80" fmla="*/ 7068065 w 7129849"/>
              <a:gd name="connsiteY80" fmla="*/ 691978 h 3101546"/>
              <a:gd name="connsiteX81" fmla="*/ 7030995 w 7129849"/>
              <a:gd name="connsiteY81" fmla="*/ 580767 h 3101546"/>
              <a:gd name="connsiteX82" fmla="*/ 6944497 w 7129849"/>
              <a:gd name="connsiteY82" fmla="*/ 469556 h 3101546"/>
              <a:gd name="connsiteX83" fmla="*/ 6919784 w 7129849"/>
              <a:gd name="connsiteY83" fmla="*/ 432486 h 3101546"/>
              <a:gd name="connsiteX84" fmla="*/ 6808573 w 7129849"/>
              <a:gd name="connsiteY84" fmla="*/ 358346 h 3101546"/>
              <a:gd name="connsiteX85" fmla="*/ 6635578 w 7129849"/>
              <a:gd name="connsiteY85" fmla="*/ 210064 h 3101546"/>
              <a:gd name="connsiteX86" fmla="*/ 6462584 w 7129849"/>
              <a:gd name="connsiteY86" fmla="*/ 86497 h 3101546"/>
              <a:gd name="connsiteX87" fmla="*/ 6400800 w 7129849"/>
              <a:gd name="connsiteY87" fmla="*/ 49427 h 3101546"/>
              <a:gd name="connsiteX88" fmla="*/ 6289589 w 7129849"/>
              <a:gd name="connsiteY88" fmla="*/ 24713 h 3101546"/>
              <a:gd name="connsiteX89" fmla="*/ 6128951 w 7129849"/>
              <a:gd name="connsiteY89" fmla="*/ 0 h 3101546"/>
              <a:gd name="connsiteX90" fmla="*/ 5745892 w 7129849"/>
              <a:gd name="connsiteY90" fmla="*/ 24713 h 3101546"/>
              <a:gd name="connsiteX91" fmla="*/ 5597611 w 7129849"/>
              <a:gd name="connsiteY91" fmla="*/ 86497 h 3101546"/>
              <a:gd name="connsiteX92" fmla="*/ 5387546 w 7129849"/>
              <a:gd name="connsiteY92" fmla="*/ 148281 h 3101546"/>
              <a:gd name="connsiteX93" fmla="*/ 5301049 w 7129849"/>
              <a:gd name="connsiteY93" fmla="*/ 185351 h 3101546"/>
              <a:gd name="connsiteX94" fmla="*/ 5226908 w 7129849"/>
              <a:gd name="connsiteY94" fmla="*/ 197708 h 3101546"/>
              <a:gd name="connsiteX95" fmla="*/ 5103341 w 7129849"/>
              <a:gd name="connsiteY95" fmla="*/ 222421 h 3101546"/>
              <a:gd name="connsiteX96" fmla="*/ 5041557 w 7129849"/>
              <a:gd name="connsiteY96" fmla="*/ 234778 h 3101546"/>
              <a:gd name="connsiteX97" fmla="*/ 4942703 w 7129849"/>
              <a:gd name="connsiteY97" fmla="*/ 247135 h 3101546"/>
              <a:gd name="connsiteX98" fmla="*/ 4695568 w 7129849"/>
              <a:gd name="connsiteY98" fmla="*/ 271848 h 3101546"/>
              <a:gd name="connsiteX99" fmla="*/ 4559643 w 7129849"/>
              <a:gd name="connsiteY99" fmla="*/ 284205 h 3101546"/>
              <a:gd name="connsiteX100" fmla="*/ 4151870 w 7129849"/>
              <a:gd name="connsiteY100" fmla="*/ 259491 h 3101546"/>
              <a:gd name="connsiteX101" fmla="*/ 4114800 w 7129849"/>
              <a:gd name="connsiteY101" fmla="*/ 247135 h 3101546"/>
              <a:gd name="connsiteX102" fmla="*/ 4053016 w 7129849"/>
              <a:gd name="connsiteY102" fmla="*/ 210064 h 3101546"/>
              <a:gd name="connsiteX103" fmla="*/ 3941806 w 7129849"/>
              <a:gd name="connsiteY103" fmla="*/ 111210 h 3101546"/>
              <a:gd name="connsiteX104" fmla="*/ 3830595 w 7129849"/>
              <a:gd name="connsiteY104" fmla="*/ 86497 h 3101546"/>
              <a:gd name="connsiteX105" fmla="*/ 3299254 w 7129849"/>
              <a:gd name="connsiteY105" fmla="*/ 98854 h 3101546"/>
              <a:gd name="connsiteX106" fmla="*/ 3113903 w 7129849"/>
              <a:gd name="connsiteY106" fmla="*/ 160637 h 3101546"/>
              <a:gd name="connsiteX107" fmla="*/ 3039762 w 7129849"/>
              <a:gd name="connsiteY107" fmla="*/ 185351 h 3101546"/>
              <a:gd name="connsiteX108" fmla="*/ 2916195 w 7129849"/>
              <a:gd name="connsiteY108" fmla="*/ 247135 h 3101546"/>
              <a:gd name="connsiteX109" fmla="*/ 2879124 w 7129849"/>
              <a:gd name="connsiteY109" fmla="*/ 259491 h 3101546"/>
              <a:gd name="connsiteX110" fmla="*/ 2829697 w 7129849"/>
              <a:gd name="connsiteY110" fmla="*/ 284205 h 3101546"/>
              <a:gd name="connsiteX111" fmla="*/ 2792627 w 7129849"/>
              <a:gd name="connsiteY111" fmla="*/ 308918 h 3101546"/>
              <a:gd name="connsiteX112" fmla="*/ 2619633 w 7129849"/>
              <a:gd name="connsiteY112" fmla="*/ 358346 h 3101546"/>
              <a:gd name="connsiteX113" fmla="*/ 2520778 w 7129849"/>
              <a:gd name="connsiteY113" fmla="*/ 370702 h 3101546"/>
              <a:gd name="connsiteX114" fmla="*/ 2323070 w 7129849"/>
              <a:gd name="connsiteY114" fmla="*/ 395416 h 3101546"/>
              <a:gd name="connsiteX115" fmla="*/ 2026508 w 7129849"/>
              <a:gd name="connsiteY115" fmla="*/ 383059 h 3101546"/>
              <a:gd name="connsiteX116" fmla="*/ 2113006 w 7129849"/>
              <a:gd name="connsiteY116" fmla="*/ 358346 h 310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7129849" h="3101546">
                <a:moveTo>
                  <a:pt x="2113006" y="358346"/>
                </a:moveTo>
                <a:lnTo>
                  <a:pt x="2113006" y="358346"/>
                </a:lnTo>
                <a:cubicBezTo>
                  <a:pt x="1985319" y="362465"/>
                  <a:pt x="1857303" y="360648"/>
                  <a:pt x="1729946" y="370702"/>
                </a:cubicBezTo>
                <a:cubicBezTo>
                  <a:pt x="1700053" y="373062"/>
                  <a:pt x="1672638" y="388548"/>
                  <a:pt x="1643449" y="395416"/>
                </a:cubicBezTo>
                <a:cubicBezTo>
                  <a:pt x="1602561" y="405037"/>
                  <a:pt x="1560270" y="408589"/>
                  <a:pt x="1519881" y="420129"/>
                </a:cubicBezTo>
                <a:cubicBezTo>
                  <a:pt x="1490072" y="428646"/>
                  <a:pt x="1223870" y="517451"/>
                  <a:pt x="1161535" y="543697"/>
                </a:cubicBezTo>
                <a:cubicBezTo>
                  <a:pt x="1083276" y="576648"/>
                  <a:pt x="1007313" y="615699"/>
                  <a:pt x="926757" y="642551"/>
                </a:cubicBezTo>
                <a:cubicBezTo>
                  <a:pt x="889687" y="654908"/>
                  <a:pt x="852017" y="665594"/>
                  <a:pt x="815546" y="679621"/>
                </a:cubicBezTo>
                <a:cubicBezTo>
                  <a:pt x="798353" y="686234"/>
                  <a:pt x="782221" y="695389"/>
                  <a:pt x="766119" y="704335"/>
                </a:cubicBezTo>
                <a:cubicBezTo>
                  <a:pt x="708061" y="736589"/>
                  <a:pt x="650789" y="770238"/>
                  <a:pt x="593124" y="803189"/>
                </a:cubicBezTo>
                <a:lnTo>
                  <a:pt x="506627" y="852616"/>
                </a:lnTo>
                <a:cubicBezTo>
                  <a:pt x="485881" y="864718"/>
                  <a:pt x="463597" y="874682"/>
                  <a:pt x="444843" y="889686"/>
                </a:cubicBezTo>
                <a:cubicBezTo>
                  <a:pt x="424249" y="906162"/>
                  <a:pt x="404666" y="923989"/>
                  <a:pt x="383060" y="939113"/>
                </a:cubicBezTo>
                <a:cubicBezTo>
                  <a:pt x="363384" y="952886"/>
                  <a:pt x="340490" y="961773"/>
                  <a:pt x="321276" y="976183"/>
                </a:cubicBezTo>
                <a:cubicBezTo>
                  <a:pt x="307296" y="986668"/>
                  <a:pt x="297474" y="1001881"/>
                  <a:pt x="284206" y="1013254"/>
                </a:cubicBezTo>
                <a:cubicBezTo>
                  <a:pt x="268569" y="1026657"/>
                  <a:pt x="249341" y="1035761"/>
                  <a:pt x="234778" y="1050324"/>
                </a:cubicBezTo>
                <a:cubicBezTo>
                  <a:pt x="220215" y="1064886"/>
                  <a:pt x="211111" y="1084114"/>
                  <a:pt x="197708" y="1099751"/>
                </a:cubicBezTo>
                <a:cubicBezTo>
                  <a:pt x="127891" y="1181204"/>
                  <a:pt x="192553" y="1087697"/>
                  <a:pt x="123568" y="1186248"/>
                </a:cubicBezTo>
                <a:cubicBezTo>
                  <a:pt x="106535" y="1210581"/>
                  <a:pt x="83534" y="1232211"/>
                  <a:pt x="74141" y="1260389"/>
                </a:cubicBezTo>
                <a:cubicBezTo>
                  <a:pt x="45159" y="1347334"/>
                  <a:pt x="82883" y="1239989"/>
                  <a:pt x="37070" y="1346886"/>
                </a:cubicBezTo>
                <a:cubicBezTo>
                  <a:pt x="24376" y="1376506"/>
                  <a:pt x="21312" y="1402041"/>
                  <a:pt x="12357" y="1433383"/>
                </a:cubicBezTo>
                <a:cubicBezTo>
                  <a:pt x="8779" y="1445907"/>
                  <a:pt x="4119" y="1458097"/>
                  <a:pt x="0" y="1470454"/>
                </a:cubicBezTo>
                <a:cubicBezTo>
                  <a:pt x="8238" y="1561070"/>
                  <a:pt x="11380" y="1652295"/>
                  <a:pt x="24714" y="1742302"/>
                </a:cubicBezTo>
                <a:cubicBezTo>
                  <a:pt x="28785" y="1769779"/>
                  <a:pt x="62331" y="1826940"/>
                  <a:pt x="74141" y="1853513"/>
                </a:cubicBezTo>
                <a:cubicBezTo>
                  <a:pt x="139727" y="2001081"/>
                  <a:pt x="52844" y="1827537"/>
                  <a:pt x="135924" y="1977081"/>
                </a:cubicBezTo>
                <a:cubicBezTo>
                  <a:pt x="228964" y="2144552"/>
                  <a:pt x="37996" y="1830197"/>
                  <a:pt x="234778" y="2125362"/>
                </a:cubicBezTo>
                <a:cubicBezTo>
                  <a:pt x="243016" y="2137719"/>
                  <a:pt x="250757" y="2150422"/>
                  <a:pt x="259492" y="2162432"/>
                </a:cubicBezTo>
                <a:cubicBezTo>
                  <a:pt x="283719" y="2195743"/>
                  <a:pt x="310786" y="2227014"/>
                  <a:pt x="333633" y="2261286"/>
                </a:cubicBezTo>
                <a:cubicBezTo>
                  <a:pt x="341871" y="2273643"/>
                  <a:pt x="348681" y="2287080"/>
                  <a:pt x="358346" y="2298356"/>
                </a:cubicBezTo>
                <a:cubicBezTo>
                  <a:pt x="373509" y="2316047"/>
                  <a:pt x="392430" y="2330248"/>
                  <a:pt x="407773" y="2347783"/>
                </a:cubicBezTo>
                <a:cubicBezTo>
                  <a:pt x="451828" y="2398132"/>
                  <a:pt x="433250" y="2393728"/>
                  <a:pt x="481914" y="2434281"/>
                </a:cubicBezTo>
                <a:cubicBezTo>
                  <a:pt x="493323" y="2443788"/>
                  <a:pt x="507708" y="2449329"/>
                  <a:pt x="518984" y="2458994"/>
                </a:cubicBezTo>
                <a:cubicBezTo>
                  <a:pt x="536675" y="2474157"/>
                  <a:pt x="550217" y="2493865"/>
                  <a:pt x="568411" y="2508421"/>
                </a:cubicBezTo>
                <a:cubicBezTo>
                  <a:pt x="637169" y="2563427"/>
                  <a:pt x="642379" y="2553633"/>
                  <a:pt x="716692" y="2594918"/>
                </a:cubicBezTo>
                <a:cubicBezTo>
                  <a:pt x="729674" y="2602130"/>
                  <a:pt x="740191" y="2613600"/>
                  <a:pt x="753762" y="2619632"/>
                </a:cubicBezTo>
                <a:cubicBezTo>
                  <a:pt x="780306" y="2631429"/>
                  <a:pt x="906701" y="2668873"/>
                  <a:pt x="926757" y="2669059"/>
                </a:cubicBezTo>
                <a:lnTo>
                  <a:pt x="2261287" y="2681416"/>
                </a:lnTo>
                <a:cubicBezTo>
                  <a:pt x="2380736" y="2693773"/>
                  <a:pt x="2499813" y="2710498"/>
                  <a:pt x="2619633" y="2718486"/>
                </a:cubicBezTo>
                <a:lnTo>
                  <a:pt x="2804984" y="2730843"/>
                </a:lnTo>
                <a:cubicBezTo>
                  <a:pt x="3366313" y="2761186"/>
                  <a:pt x="2830943" y="2726808"/>
                  <a:pt x="3262184" y="2755556"/>
                </a:cubicBezTo>
                <a:cubicBezTo>
                  <a:pt x="3291016" y="2759675"/>
                  <a:pt x="3319676" y="2765276"/>
                  <a:pt x="3348681" y="2767913"/>
                </a:cubicBezTo>
                <a:cubicBezTo>
                  <a:pt x="3410348" y="2773519"/>
                  <a:pt x="3472680" y="2771904"/>
                  <a:pt x="3534033" y="2780270"/>
                </a:cubicBezTo>
                <a:cubicBezTo>
                  <a:pt x="3563744" y="2784321"/>
                  <a:pt x="3591126" y="2799102"/>
                  <a:pt x="3620530" y="2804983"/>
                </a:cubicBezTo>
                <a:cubicBezTo>
                  <a:pt x="3653093" y="2811496"/>
                  <a:pt x="3686763" y="2811126"/>
                  <a:pt x="3719384" y="2817340"/>
                </a:cubicBezTo>
                <a:cubicBezTo>
                  <a:pt x="3773367" y="2827622"/>
                  <a:pt x="3825955" y="2844580"/>
                  <a:pt x="3880022" y="2854410"/>
                </a:cubicBezTo>
                <a:cubicBezTo>
                  <a:pt x="3961978" y="2869311"/>
                  <a:pt x="4047062" y="2868597"/>
                  <a:pt x="4127157" y="2891481"/>
                </a:cubicBezTo>
                <a:cubicBezTo>
                  <a:pt x="4245584" y="2925317"/>
                  <a:pt x="4183900" y="2912475"/>
                  <a:pt x="4312508" y="2928551"/>
                </a:cubicBezTo>
                <a:cubicBezTo>
                  <a:pt x="4546653" y="2995448"/>
                  <a:pt x="4253115" y="2915822"/>
                  <a:pt x="4485503" y="2965621"/>
                </a:cubicBezTo>
                <a:cubicBezTo>
                  <a:pt x="4761919" y="3024854"/>
                  <a:pt x="4403866" y="2962315"/>
                  <a:pt x="4646141" y="3002691"/>
                </a:cubicBezTo>
                <a:cubicBezTo>
                  <a:pt x="4740281" y="3040347"/>
                  <a:pt x="4773347" y="3060029"/>
                  <a:pt x="4868562" y="3076832"/>
                </a:cubicBezTo>
                <a:cubicBezTo>
                  <a:pt x="4905293" y="3083314"/>
                  <a:pt x="4942802" y="3084259"/>
                  <a:pt x="4979773" y="3089189"/>
                </a:cubicBezTo>
                <a:cubicBezTo>
                  <a:pt x="5004608" y="3092500"/>
                  <a:pt x="5029200" y="3097427"/>
                  <a:pt x="5053914" y="3101546"/>
                </a:cubicBezTo>
                <a:cubicBezTo>
                  <a:pt x="5123935" y="3097427"/>
                  <a:pt x="5194612" y="3099594"/>
                  <a:pt x="5263978" y="3089189"/>
                </a:cubicBezTo>
                <a:cubicBezTo>
                  <a:pt x="5278665" y="3086986"/>
                  <a:pt x="5288011" y="3071587"/>
                  <a:pt x="5301049" y="3064475"/>
                </a:cubicBezTo>
                <a:cubicBezTo>
                  <a:pt x="5333391" y="3046834"/>
                  <a:pt x="5366519" y="3030627"/>
                  <a:pt x="5399903" y="3015048"/>
                </a:cubicBezTo>
                <a:cubicBezTo>
                  <a:pt x="5428329" y="3001783"/>
                  <a:pt x="5457974" y="2991243"/>
                  <a:pt x="5486400" y="2977978"/>
                </a:cubicBezTo>
                <a:cubicBezTo>
                  <a:pt x="5519784" y="2962399"/>
                  <a:pt x="5551392" y="2943063"/>
                  <a:pt x="5585254" y="2928551"/>
                </a:cubicBezTo>
                <a:cubicBezTo>
                  <a:pt x="5604250" y="2920410"/>
                  <a:pt x="5799210" y="2846256"/>
                  <a:pt x="5844746" y="2829697"/>
                </a:cubicBezTo>
                <a:cubicBezTo>
                  <a:pt x="5902292" y="2808771"/>
                  <a:pt x="5962973" y="2795296"/>
                  <a:pt x="6017741" y="2767913"/>
                </a:cubicBezTo>
                <a:cubicBezTo>
                  <a:pt x="6034217" y="2759675"/>
                  <a:pt x="6050165" y="2750285"/>
                  <a:pt x="6067168" y="2743200"/>
                </a:cubicBezTo>
                <a:cubicBezTo>
                  <a:pt x="6216495" y="2680980"/>
                  <a:pt x="6114866" y="2732591"/>
                  <a:pt x="6252519" y="2669059"/>
                </a:cubicBezTo>
                <a:cubicBezTo>
                  <a:pt x="6277607" y="2657480"/>
                  <a:pt x="6301155" y="2642616"/>
                  <a:pt x="6326660" y="2631989"/>
                </a:cubicBezTo>
                <a:cubicBezTo>
                  <a:pt x="6350706" y="2621970"/>
                  <a:pt x="6376995" y="2617855"/>
                  <a:pt x="6400800" y="2607275"/>
                </a:cubicBezTo>
                <a:cubicBezTo>
                  <a:pt x="6414371" y="2601243"/>
                  <a:pt x="6425989" y="2591472"/>
                  <a:pt x="6437870" y="2582562"/>
                </a:cubicBezTo>
                <a:cubicBezTo>
                  <a:pt x="6475440" y="2554384"/>
                  <a:pt x="6549081" y="2496064"/>
                  <a:pt x="6549081" y="2496064"/>
                </a:cubicBezTo>
                <a:cubicBezTo>
                  <a:pt x="6553200" y="2483707"/>
                  <a:pt x="6556307" y="2470966"/>
                  <a:pt x="6561438" y="2458994"/>
                </a:cubicBezTo>
                <a:cubicBezTo>
                  <a:pt x="6578469" y="2419256"/>
                  <a:pt x="6609738" y="2366434"/>
                  <a:pt x="6635578" y="2335427"/>
                </a:cubicBezTo>
                <a:cubicBezTo>
                  <a:pt x="6656173" y="2310713"/>
                  <a:pt x="6677611" y="2286679"/>
                  <a:pt x="6697362" y="2261286"/>
                </a:cubicBezTo>
                <a:cubicBezTo>
                  <a:pt x="6706480" y="2249563"/>
                  <a:pt x="6712569" y="2235625"/>
                  <a:pt x="6722076" y="2224216"/>
                </a:cubicBezTo>
                <a:cubicBezTo>
                  <a:pt x="6733263" y="2210791"/>
                  <a:pt x="6747959" y="2200571"/>
                  <a:pt x="6759146" y="2187146"/>
                </a:cubicBezTo>
                <a:cubicBezTo>
                  <a:pt x="6768654" y="2175737"/>
                  <a:pt x="6773925" y="2161114"/>
                  <a:pt x="6783860" y="2150075"/>
                </a:cubicBezTo>
                <a:cubicBezTo>
                  <a:pt x="6811137" y="2119767"/>
                  <a:pt x="6841525" y="2092410"/>
                  <a:pt x="6870357" y="2063578"/>
                </a:cubicBezTo>
                <a:cubicBezTo>
                  <a:pt x="6882714" y="2051221"/>
                  <a:pt x="6897734" y="2041048"/>
                  <a:pt x="6907427" y="2026508"/>
                </a:cubicBezTo>
                <a:cubicBezTo>
                  <a:pt x="6925143" y="1999935"/>
                  <a:pt x="6948777" y="1962998"/>
                  <a:pt x="6969211" y="1940010"/>
                </a:cubicBezTo>
                <a:cubicBezTo>
                  <a:pt x="6988561" y="1918242"/>
                  <a:pt x="7011816" y="1900146"/>
                  <a:pt x="7030995" y="1878227"/>
                </a:cubicBezTo>
                <a:cubicBezTo>
                  <a:pt x="7040774" y="1867050"/>
                  <a:pt x="7048340" y="1854050"/>
                  <a:pt x="7055708" y="1841156"/>
                </a:cubicBezTo>
                <a:cubicBezTo>
                  <a:pt x="7084801" y="1790243"/>
                  <a:pt x="7084880" y="1778356"/>
                  <a:pt x="7105135" y="1717589"/>
                </a:cubicBezTo>
                <a:cubicBezTo>
                  <a:pt x="7109254" y="1655805"/>
                  <a:pt x="7112350" y="1593944"/>
                  <a:pt x="7117492" y="1532237"/>
                </a:cubicBezTo>
                <a:cubicBezTo>
                  <a:pt x="7120590" y="1495068"/>
                  <a:pt x="7129849" y="1458325"/>
                  <a:pt x="7129849" y="1421027"/>
                </a:cubicBezTo>
                <a:cubicBezTo>
                  <a:pt x="7129849" y="1256219"/>
                  <a:pt x="7126634" y="1091311"/>
                  <a:pt x="7117492" y="926756"/>
                </a:cubicBezTo>
                <a:cubicBezTo>
                  <a:pt x="7106008" y="720055"/>
                  <a:pt x="7108179" y="812320"/>
                  <a:pt x="7068065" y="691978"/>
                </a:cubicBezTo>
                <a:cubicBezTo>
                  <a:pt x="7048700" y="633881"/>
                  <a:pt x="7064142" y="641537"/>
                  <a:pt x="7030995" y="580767"/>
                </a:cubicBezTo>
                <a:cubicBezTo>
                  <a:pt x="6971822" y="472283"/>
                  <a:pt x="7002601" y="539281"/>
                  <a:pt x="6944497" y="469556"/>
                </a:cubicBezTo>
                <a:cubicBezTo>
                  <a:pt x="6934990" y="458147"/>
                  <a:pt x="6930285" y="442987"/>
                  <a:pt x="6919784" y="432486"/>
                </a:cubicBezTo>
                <a:cubicBezTo>
                  <a:pt x="6856673" y="369375"/>
                  <a:pt x="6867645" y="378036"/>
                  <a:pt x="6808573" y="358346"/>
                </a:cubicBezTo>
                <a:cubicBezTo>
                  <a:pt x="6563887" y="113660"/>
                  <a:pt x="6795684" y="327476"/>
                  <a:pt x="6635578" y="210064"/>
                </a:cubicBezTo>
                <a:cubicBezTo>
                  <a:pt x="6359454" y="7572"/>
                  <a:pt x="6607442" y="166973"/>
                  <a:pt x="6462584" y="86497"/>
                </a:cubicBezTo>
                <a:cubicBezTo>
                  <a:pt x="6441589" y="74833"/>
                  <a:pt x="6422747" y="59181"/>
                  <a:pt x="6400800" y="49427"/>
                </a:cubicBezTo>
                <a:cubicBezTo>
                  <a:pt x="6385731" y="42730"/>
                  <a:pt x="6300337" y="27101"/>
                  <a:pt x="6289589" y="24713"/>
                </a:cubicBezTo>
                <a:cubicBezTo>
                  <a:pt x="6182576" y="932"/>
                  <a:pt x="6304044" y="19454"/>
                  <a:pt x="6128951" y="0"/>
                </a:cubicBezTo>
                <a:cubicBezTo>
                  <a:pt x="6051036" y="2997"/>
                  <a:pt x="5860961" y="-6670"/>
                  <a:pt x="5745892" y="24713"/>
                </a:cubicBezTo>
                <a:cubicBezTo>
                  <a:pt x="5610021" y="61769"/>
                  <a:pt x="5732723" y="33954"/>
                  <a:pt x="5597611" y="86497"/>
                </a:cubicBezTo>
                <a:cubicBezTo>
                  <a:pt x="5478878" y="132671"/>
                  <a:pt x="5480476" y="129695"/>
                  <a:pt x="5387546" y="148281"/>
                </a:cubicBezTo>
                <a:cubicBezTo>
                  <a:pt x="5358714" y="160638"/>
                  <a:pt x="5331030" y="176126"/>
                  <a:pt x="5301049" y="185351"/>
                </a:cubicBezTo>
                <a:cubicBezTo>
                  <a:pt x="5277102" y="192719"/>
                  <a:pt x="5251533" y="193091"/>
                  <a:pt x="5226908" y="197708"/>
                </a:cubicBezTo>
                <a:cubicBezTo>
                  <a:pt x="5185623" y="205449"/>
                  <a:pt x="5144530" y="214183"/>
                  <a:pt x="5103341" y="222421"/>
                </a:cubicBezTo>
                <a:cubicBezTo>
                  <a:pt x="5082746" y="226540"/>
                  <a:pt x="5062397" y="232173"/>
                  <a:pt x="5041557" y="234778"/>
                </a:cubicBezTo>
                <a:lnTo>
                  <a:pt x="4942703" y="247135"/>
                </a:lnTo>
                <a:lnTo>
                  <a:pt x="4695568" y="271848"/>
                </a:lnTo>
                <a:lnTo>
                  <a:pt x="4559643" y="284205"/>
                </a:lnTo>
                <a:cubicBezTo>
                  <a:pt x="4349736" y="276967"/>
                  <a:pt x="4293744" y="300026"/>
                  <a:pt x="4151870" y="259491"/>
                </a:cubicBezTo>
                <a:cubicBezTo>
                  <a:pt x="4139346" y="255913"/>
                  <a:pt x="4126450" y="252960"/>
                  <a:pt x="4114800" y="247135"/>
                </a:cubicBezTo>
                <a:cubicBezTo>
                  <a:pt x="4093318" y="236394"/>
                  <a:pt x="4071604" y="225273"/>
                  <a:pt x="4053016" y="210064"/>
                </a:cubicBezTo>
                <a:cubicBezTo>
                  <a:pt x="4001565" y="167967"/>
                  <a:pt x="3993853" y="137233"/>
                  <a:pt x="3941806" y="111210"/>
                </a:cubicBezTo>
                <a:cubicBezTo>
                  <a:pt x="3911391" y="96003"/>
                  <a:pt x="3859061" y="91242"/>
                  <a:pt x="3830595" y="86497"/>
                </a:cubicBezTo>
                <a:cubicBezTo>
                  <a:pt x="3653481" y="90616"/>
                  <a:pt x="3476110" y="88451"/>
                  <a:pt x="3299254" y="98854"/>
                </a:cubicBezTo>
                <a:cubicBezTo>
                  <a:pt x="3228636" y="103008"/>
                  <a:pt x="3177437" y="136201"/>
                  <a:pt x="3113903" y="160637"/>
                </a:cubicBezTo>
                <a:cubicBezTo>
                  <a:pt x="3089589" y="169989"/>
                  <a:pt x="3063628" y="174909"/>
                  <a:pt x="3039762" y="185351"/>
                </a:cubicBezTo>
                <a:cubicBezTo>
                  <a:pt x="2997572" y="203809"/>
                  <a:pt x="2959883" y="232574"/>
                  <a:pt x="2916195" y="247135"/>
                </a:cubicBezTo>
                <a:cubicBezTo>
                  <a:pt x="2903838" y="251254"/>
                  <a:pt x="2891096" y="254360"/>
                  <a:pt x="2879124" y="259491"/>
                </a:cubicBezTo>
                <a:cubicBezTo>
                  <a:pt x="2862193" y="266747"/>
                  <a:pt x="2845690" y="275066"/>
                  <a:pt x="2829697" y="284205"/>
                </a:cubicBezTo>
                <a:cubicBezTo>
                  <a:pt x="2816803" y="291573"/>
                  <a:pt x="2806198" y="302886"/>
                  <a:pt x="2792627" y="308918"/>
                </a:cubicBezTo>
                <a:cubicBezTo>
                  <a:pt x="2760512" y="323192"/>
                  <a:pt x="2646952" y="354931"/>
                  <a:pt x="2619633" y="358346"/>
                </a:cubicBezTo>
                <a:lnTo>
                  <a:pt x="2520778" y="370702"/>
                </a:lnTo>
                <a:cubicBezTo>
                  <a:pt x="2341905" y="396255"/>
                  <a:pt x="2577146" y="370008"/>
                  <a:pt x="2323070" y="395416"/>
                </a:cubicBezTo>
                <a:cubicBezTo>
                  <a:pt x="2051235" y="382471"/>
                  <a:pt x="2150173" y="383059"/>
                  <a:pt x="2026508" y="383059"/>
                </a:cubicBezTo>
                <a:lnTo>
                  <a:pt x="2113006" y="3583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203A3B-2830-DC9A-2FC0-136E857CDB51}"/>
              </a:ext>
            </a:extLst>
          </p:cNvPr>
          <p:cNvSpPr/>
          <p:nvPr/>
        </p:nvSpPr>
        <p:spPr bwMode="auto">
          <a:xfrm>
            <a:off x="4654828" y="2709627"/>
            <a:ext cx="1524000" cy="1393372"/>
          </a:xfrm>
          <a:custGeom>
            <a:avLst/>
            <a:gdLst>
              <a:gd name="connsiteX0" fmla="*/ 775148 w 2273023"/>
              <a:gd name="connsiteY0" fmla="*/ 0 h 1393372"/>
              <a:gd name="connsiteX1" fmla="*/ 775148 w 2273023"/>
              <a:gd name="connsiteY1" fmla="*/ 0 h 1393372"/>
              <a:gd name="connsiteX2" fmla="*/ 696771 w 2273023"/>
              <a:gd name="connsiteY2" fmla="*/ 8709 h 1393372"/>
              <a:gd name="connsiteX3" fmla="*/ 270051 w 2273023"/>
              <a:gd name="connsiteY3" fmla="*/ 26126 h 1393372"/>
              <a:gd name="connsiteX4" fmla="*/ 174257 w 2273023"/>
              <a:gd name="connsiteY4" fmla="*/ 69669 h 1393372"/>
              <a:gd name="connsiteX5" fmla="*/ 122005 w 2273023"/>
              <a:gd name="connsiteY5" fmla="*/ 113212 h 1393372"/>
              <a:gd name="connsiteX6" fmla="*/ 87171 w 2273023"/>
              <a:gd name="connsiteY6" fmla="*/ 156755 h 1393372"/>
              <a:gd name="connsiteX7" fmla="*/ 52337 w 2273023"/>
              <a:gd name="connsiteY7" fmla="*/ 209006 h 1393372"/>
              <a:gd name="connsiteX8" fmla="*/ 17503 w 2273023"/>
              <a:gd name="connsiteY8" fmla="*/ 304800 h 1393372"/>
              <a:gd name="connsiteX9" fmla="*/ 8794 w 2273023"/>
              <a:gd name="connsiteY9" fmla="*/ 357052 h 1393372"/>
              <a:gd name="connsiteX10" fmla="*/ 85 w 2273023"/>
              <a:gd name="connsiteY10" fmla="*/ 391886 h 1393372"/>
              <a:gd name="connsiteX11" fmla="*/ 26211 w 2273023"/>
              <a:gd name="connsiteY11" fmla="*/ 574766 h 1393372"/>
              <a:gd name="connsiteX12" fmla="*/ 130714 w 2273023"/>
              <a:gd name="connsiteY12" fmla="*/ 748937 h 1393372"/>
              <a:gd name="connsiteX13" fmla="*/ 182965 w 2273023"/>
              <a:gd name="connsiteY13" fmla="*/ 809897 h 1393372"/>
              <a:gd name="connsiteX14" fmla="*/ 270051 w 2273023"/>
              <a:gd name="connsiteY14" fmla="*/ 923109 h 1393372"/>
              <a:gd name="connsiteX15" fmla="*/ 348428 w 2273023"/>
              <a:gd name="connsiteY15" fmla="*/ 992777 h 1393372"/>
              <a:gd name="connsiteX16" fmla="*/ 418097 w 2273023"/>
              <a:gd name="connsiteY16" fmla="*/ 1036320 h 1393372"/>
              <a:gd name="connsiteX17" fmla="*/ 479057 w 2273023"/>
              <a:gd name="connsiteY17" fmla="*/ 1071155 h 1393372"/>
              <a:gd name="connsiteX18" fmla="*/ 531308 w 2273023"/>
              <a:gd name="connsiteY18" fmla="*/ 1079863 h 1393372"/>
              <a:gd name="connsiteX19" fmla="*/ 600977 w 2273023"/>
              <a:gd name="connsiteY19" fmla="*/ 1105989 h 1393372"/>
              <a:gd name="connsiteX20" fmla="*/ 653228 w 2273023"/>
              <a:gd name="connsiteY20" fmla="*/ 1123406 h 1393372"/>
              <a:gd name="connsiteX21" fmla="*/ 722897 w 2273023"/>
              <a:gd name="connsiteY21" fmla="*/ 1149532 h 1393372"/>
              <a:gd name="connsiteX22" fmla="*/ 749023 w 2273023"/>
              <a:gd name="connsiteY22" fmla="*/ 1158240 h 1393372"/>
              <a:gd name="connsiteX23" fmla="*/ 809983 w 2273023"/>
              <a:gd name="connsiteY23" fmla="*/ 1184366 h 1393372"/>
              <a:gd name="connsiteX24" fmla="*/ 914485 w 2273023"/>
              <a:gd name="connsiteY24" fmla="*/ 1219200 h 1393372"/>
              <a:gd name="connsiteX25" fmla="*/ 940611 w 2273023"/>
              <a:gd name="connsiteY25" fmla="*/ 1227909 h 1393372"/>
              <a:gd name="connsiteX26" fmla="*/ 966737 w 2273023"/>
              <a:gd name="connsiteY26" fmla="*/ 1236617 h 1393372"/>
              <a:gd name="connsiteX27" fmla="*/ 1001571 w 2273023"/>
              <a:gd name="connsiteY27" fmla="*/ 1254035 h 1393372"/>
              <a:gd name="connsiteX28" fmla="*/ 1079948 w 2273023"/>
              <a:gd name="connsiteY28" fmla="*/ 1280160 h 1393372"/>
              <a:gd name="connsiteX29" fmla="*/ 1114783 w 2273023"/>
              <a:gd name="connsiteY29" fmla="*/ 1297577 h 1393372"/>
              <a:gd name="connsiteX30" fmla="*/ 1149617 w 2273023"/>
              <a:gd name="connsiteY30" fmla="*/ 1323703 h 1393372"/>
              <a:gd name="connsiteX31" fmla="*/ 1184451 w 2273023"/>
              <a:gd name="connsiteY31" fmla="*/ 1332412 h 1393372"/>
              <a:gd name="connsiteX32" fmla="*/ 1219285 w 2273023"/>
              <a:gd name="connsiteY32" fmla="*/ 1358537 h 1393372"/>
              <a:gd name="connsiteX33" fmla="*/ 1262828 w 2273023"/>
              <a:gd name="connsiteY33" fmla="*/ 1367246 h 1393372"/>
              <a:gd name="connsiteX34" fmla="*/ 1384748 w 2273023"/>
              <a:gd name="connsiteY34" fmla="*/ 1393372 h 1393372"/>
              <a:gd name="connsiteX35" fmla="*/ 1602463 w 2273023"/>
              <a:gd name="connsiteY35" fmla="*/ 1384663 h 1393372"/>
              <a:gd name="connsiteX36" fmla="*/ 1672131 w 2273023"/>
              <a:gd name="connsiteY36" fmla="*/ 1358537 h 1393372"/>
              <a:gd name="connsiteX37" fmla="*/ 1794051 w 2273023"/>
              <a:gd name="connsiteY37" fmla="*/ 1323703 h 1393372"/>
              <a:gd name="connsiteX38" fmla="*/ 1855011 w 2273023"/>
              <a:gd name="connsiteY38" fmla="*/ 1288869 h 1393372"/>
              <a:gd name="connsiteX39" fmla="*/ 1942097 w 2273023"/>
              <a:gd name="connsiteY39" fmla="*/ 1254035 h 1393372"/>
              <a:gd name="connsiteX40" fmla="*/ 1976931 w 2273023"/>
              <a:gd name="connsiteY40" fmla="*/ 1227909 h 1393372"/>
              <a:gd name="connsiteX41" fmla="*/ 2011765 w 2273023"/>
              <a:gd name="connsiteY41" fmla="*/ 1210492 h 1393372"/>
              <a:gd name="connsiteX42" fmla="*/ 2037891 w 2273023"/>
              <a:gd name="connsiteY42" fmla="*/ 1184366 h 1393372"/>
              <a:gd name="connsiteX43" fmla="*/ 2081434 w 2273023"/>
              <a:gd name="connsiteY43" fmla="*/ 1158240 h 1393372"/>
              <a:gd name="connsiteX44" fmla="*/ 2124977 w 2273023"/>
              <a:gd name="connsiteY44" fmla="*/ 1114697 h 1393372"/>
              <a:gd name="connsiteX45" fmla="*/ 2142394 w 2273023"/>
              <a:gd name="connsiteY45" fmla="*/ 1088572 h 1393372"/>
              <a:gd name="connsiteX46" fmla="*/ 2168520 w 2273023"/>
              <a:gd name="connsiteY46" fmla="*/ 1062446 h 1393372"/>
              <a:gd name="connsiteX47" fmla="*/ 2229480 w 2273023"/>
              <a:gd name="connsiteY47" fmla="*/ 949235 h 1393372"/>
              <a:gd name="connsiteX48" fmla="*/ 2246897 w 2273023"/>
              <a:gd name="connsiteY48" fmla="*/ 879566 h 1393372"/>
              <a:gd name="connsiteX49" fmla="*/ 2255605 w 2273023"/>
              <a:gd name="connsiteY49" fmla="*/ 853440 h 1393372"/>
              <a:gd name="connsiteX50" fmla="*/ 2273023 w 2273023"/>
              <a:gd name="connsiteY50" fmla="*/ 687977 h 1393372"/>
              <a:gd name="connsiteX51" fmla="*/ 2264314 w 2273023"/>
              <a:gd name="connsiteY51" fmla="*/ 566057 h 1393372"/>
              <a:gd name="connsiteX52" fmla="*/ 2246897 w 2273023"/>
              <a:gd name="connsiteY52" fmla="*/ 539932 h 1393372"/>
              <a:gd name="connsiteX53" fmla="*/ 2194645 w 2273023"/>
              <a:gd name="connsiteY53" fmla="*/ 470263 h 1393372"/>
              <a:gd name="connsiteX54" fmla="*/ 2142394 w 2273023"/>
              <a:gd name="connsiteY54" fmla="*/ 409303 h 1393372"/>
              <a:gd name="connsiteX55" fmla="*/ 1968223 w 2273023"/>
              <a:gd name="connsiteY55" fmla="*/ 278675 h 1393372"/>
              <a:gd name="connsiteX56" fmla="*/ 1898554 w 2273023"/>
              <a:gd name="connsiteY56" fmla="*/ 235132 h 1393372"/>
              <a:gd name="connsiteX57" fmla="*/ 1654714 w 2273023"/>
              <a:gd name="connsiteY57" fmla="*/ 174172 h 1393372"/>
              <a:gd name="connsiteX58" fmla="*/ 1306371 w 2273023"/>
              <a:gd name="connsiteY58" fmla="*/ 182880 h 1393372"/>
              <a:gd name="connsiteX59" fmla="*/ 1227994 w 2273023"/>
              <a:gd name="connsiteY59" fmla="*/ 226423 h 1393372"/>
              <a:gd name="connsiteX60" fmla="*/ 1201868 w 2273023"/>
              <a:gd name="connsiteY60" fmla="*/ 252549 h 1393372"/>
              <a:gd name="connsiteX61" fmla="*/ 1167034 w 2273023"/>
              <a:gd name="connsiteY61" fmla="*/ 261257 h 1393372"/>
              <a:gd name="connsiteX62" fmla="*/ 1106074 w 2273023"/>
              <a:gd name="connsiteY62" fmla="*/ 278675 h 1393372"/>
              <a:gd name="connsiteX63" fmla="*/ 1062531 w 2273023"/>
              <a:gd name="connsiteY63" fmla="*/ 261257 h 1393372"/>
              <a:gd name="connsiteX64" fmla="*/ 1045114 w 2273023"/>
              <a:gd name="connsiteY64" fmla="*/ 209006 h 1393372"/>
              <a:gd name="connsiteX65" fmla="*/ 1036405 w 2273023"/>
              <a:gd name="connsiteY65" fmla="*/ 182880 h 1393372"/>
              <a:gd name="connsiteX66" fmla="*/ 1027697 w 2273023"/>
              <a:gd name="connsiteY66" fmla="*/ 139337 h 1393372"/>
              <a:gd name="connsiteX67" fmla="*/ 966737 w 2273023"/>
              <a:gd name="connsiteY67" fmla="*/ 113212 h 1393372"/>
              <a:gd name="connsiteX68" fmla="*/ 818691 w 2273023"/>
              <a:gd name="connsiteY68" fmla="*/ 87086 h 1393372"/>
              <a:gd name="connsiteX69" fmla="*/ 740314 w 2273023"/>
              <a:gd name="connsiteY69" fmla="*/ 78377 h 1393372"/>
              <a:gd name="connsiteX70" fmla="*/ 731605 w 2273023"/>
              <a:gd name="connsiteY70" fmla="*/ 52252 h 1393372"/>
              <a:gd name="connsiteX71" fmla="*/ 705480 w 2273023"/>
              <a:gd name="connsiteY71" fmla="*/ 26126 h 1393372"/>
              <a:gd name="connsiteX72" fmla="*/ 705480 w 2273023"/>
              <a:gd name="connsiteY72" fmla="*/ 26126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273023" h="1393372">
                <a:moveTo>
                  <a:pt x="775148" y="0"/>
                </a:moveTo>
                <a:lnTo>
                  <a:pt x="775148" y="0"/>
                </a:lnTo>
                <a:cubicBezTo>
                  <a:pt x="749022" y="2903"/>
                  <a:pt x="723039" y="7718"/>
                  <a:pt x="696771" y="8709"/>
                </a:cubicBezTo>
                <a:cubicBezTo>
                  <a:pt x="261985" y="25116"/>
                  <a:pt x="443136" y="-8493"/>
                  <a:pt x="270051" y="26126"/>
                </a:cubicBezTo>
                <a:cubicBezTo>
                  <a:pt x="192172" y="65065"/>
                  <a:pt x="225014" y="52749"/>
                  <a:pt x="174257" y="69669"/>
                </a:cubicBezTo>
                <a:cubicBezTo>
                  <a:pt x="128260" y="138665"/>
                  <a:pt x="192719" y="51338"/>
                  <a:pt x="122005" y="113212"/>
                </a:cubicBezTo>
                <a:cubicBezTo>
                  <a:pt x="108017" y="125452"/>
                  <a:pt x="98104" y="141723"/>
                  <a:pt x="87171" y="156755"/>
                </a:cubicBezTo>
                <a:cubicBezTo>
                  <a:pt x="74859" y="173684"/>
                  <a:pt x="58956" y="189148"/>
                  <a:pt x="52337" y="209006"/>
                </a:cubicBezTo>
                <a:cubicBezTo>
                  <a:pt x="29977" y="276087"/>
                  <a:pt x="41738" y="244211"/>
                  <a:pt x="17503" y="304800"/>
                </a:cubicBezTo>
                <a:cubicBezTo>
                  <a:pt x="14600" y="322217"/>
                  <a:pt x="12257" y="339737"/>
                  <a:pt x="8794" y="357052"/>
                </a:cubicBezTo>
                <a:cubicBezTo>
                  <a:pt x="6447" y="368788"/>
                  <a:pt x="-869" y="379955"/>
                  <a:pt x="85" y="391886"/>
                </a:cubicBezTo>
                <a:cubicBezTo>
                  <a:pt x="4996" y="453269"/>
                  <a:pt x="7214" y="516191"/>
                  <a:pt x="26211" y="574766"/>
                </a:cubicBezTo>
                <a:cubicBezTo>
                  <a:pt x="38999" y="614195"/>
                  <a:pt x="92416" y="702129"/>
                  <a:pt x="130714" y="748937"/>
                </a:cubicBezTo>
                <a:cubicBezTo>
                  <a:pt x="147661" y="769650"/>
                  <a:pt x="166430" y="788853"/>
                  <a:pt x="182965" y="809897"/>
                </a:cubicBezTo>
                <a:cubicBezTo>
                  <a:pt x="243517" y="886963"/>
                  <a:pt x="207044" y="853801"/>
                  <a:pt x="270051" y="923109"/>
                </a:cubicBezTo>
                <a:cubicBezTo>
                  <a:pt x="340215" y="1000290"/>
                  <a:pt x="285606" y="937808"/>
                  <a:pt x="348428" y="992777"/>
                </a:cubicBezTo>
                <a:cubicBezTo>
                  <a:pt x="400386" y="1038240"/>
                  <a:pt x="361020" y="1022052"/>
                  <a:pt x="418097" y="1036320"/>
                </a:cubicBezTo>
                <a:cubicBezTo>
                  <a:pt x="435586" y="1047979"/>
                  <a:pt x="458972" y="1065129"/>
                  <a:pt x="479057" y="1071155"/>
                </a:cubicBezTo>
                <a:cubicBezTo>
                  <a:pt x="495970" y="1076229"/>
                  <a:pt x="513891" y="1076960"/>
                  <a:pt x="531308" y="1079863"/>
                </a:cubicBezTo>
                <a:lnTo>
                  <a:pt x="600977" y="1105989"/>
                </a:lnTo>
                <a:cubicBezTo>
                  <a:pt x="618267" y="1112164"/>
                  <a:pt x="635938" y="1117231"/>
                  <a:pt x="653228" y="1123406"/>
                </a:cubicBezTo>
                <a:cubicBezTo>
                  <a:pt x="676585" y="1131748"/>
                  <a:pt x="699588" y="1141056"/>
                  <a:pt x="722897" y="1149532"/>
                </a:cubicBezTo>
                <a:cubicBezTo>
                  <a:pt x="731524" y="1152669"/>
                  <a:pt x="740500" y="1154831"/>
                  <a:pt x="749023" y="1158240"/>
                </a:cubicBezTo>
                <a:cubicBezTo>
                  <a:pt x="769549" y="1166450"/>
                  <a:pt x="789239" y="1176723"/>
                  <a:pt x="809983" y="1184366"/>
                </a:cubicBezTo>
                <a:cubicBezTo>
                  <a:pt x="844437" y="1197060"/>
                  <a:pt x="879651" y="1207589"/>
                  <a:pt x="914485" y="1219200"/>
                </a:cubicBezTo>
                <a:lnTo>
                  <a:pt x="940611" y="1227909"/>
                </a:lnTo>
                <a:cubicBezTo>
                  <a:pt x="949320" y="1230812"/>
                  <a:pt x="958527" y="1232512"/>
                  <a:pt x="966737" y="1236617"/>
                </a:cubicBezTo>
                <a:cubicBezTo>
                  <a:pt x="978348" y="1242423"/>
                  <a:pt x="989454" y="1249375"/>
                  <a:pt x="1001571" y="1254035"/>
                </a:cubicBezTo>
                <a:cubicBezTo>
                  <a:pt x="1027274" y="1263921"/>
                  <a:pt x="1055316" y="1267845"/>
                  <a:pt x="1079948" y="1280160"/>
                </a:cubicBezTo>
                <a:cubicBezTo>
                  <a:pt x="1091560" y="1285966"/>
                  <a:pt x="1103774" y="1290696"/>
                  <a:pt x="1114783" y="1297577"/>
                </a:cubicBezTo>
                <a:cubicBezTo>
                  <a:pt x="1127091" y="1305270"/>
                  <a:pt x="1136635" y="1317212"/>
                  <a:pt x="1149617" y="1323703"/>
                </a:cubicBezTo>
                <a:cubicBezTo>
                  <a:pt x="1160322" y="1329056"/>
                  <a:pt x="1172840" y="1329509"/>
                  <a:pt x="1184451" y="1332412"/>
                </a:cubicBezTo>
                <a:cubicBezTo>
                  <a:pt x="1196062" y="1341120"/>
                  <a:pt x="1206022" y="1352642"/>
                  <a:pt x="1219285" y="1358537"/>
                </a:cubicBezTo>
                <a:cubicBezTo>
                  <a:pt x="1232811" y="1364549"/>
                  <a:pt x="1248405" y="1363918"/>
                  <a:pt x="1262828" y="1367246"/>
                </a:cubicBezTo>
                <a:cubicBezTo>
                  <a:pt x="1375663" y="1393285"/>
                  <a:pt x="1289680" y="1377526"/>
                  <a:pt x="1384748" y="1393372"/>
                </a:cubicBezTo>
                <a:cubicBezTo>
                  <a:pt x="1457320" y="1390469"/>
                  <a:pt x="1530361" y="1393403"/>
                  <a:pt x="1602463" y="1384663"/>
                </a:cubicBezTo>
                <a:cubicBezTo>
                  <a:pt x="1627085" y="1381678"/>
                  <a:pt x="1648743" y="1366792"/>
                  <a:pt x="1672131" y="1358537"/>
                </a:cubicBezTo>
                <a:cubicBezTo>
                  <a:pt x="1752696" y="1330102"/>
                  <a:pt x="1729875" y="1336539"/>
                  <a:pt x="1794051" y="1323703"/>
                </a:cubicBezTo>
                <a:cubicBezTo>
                  <a:pt x="1814371" y="1312092"/>
                  <a:pt x="1834078" y="1299335"/>
                  <a:pt x="1855011" y="1288869"/>
                </a:cubicBezTo>
                <a:cubicBezTo>
                  <a:pt x="1894673" y="1269038"/>
                  <a:pt x="1907345" y="1265618"/>
                  <a:pt x="1942097" y="1254035"/>
                </a:cubicBezTo>
                <a:cubicBezTo>
                  <a:pt x="1953708" y="1245326"/>
                  <a:pt x="1964623" y="1235602"/>
                  <a:pt x="1976931" y="1227909"/>
                </a:cubicBezTo>
                <a:cubicBezTo>
                  <a:pt x="1987940" y="1221029"/>
                  <a:pt x="2001201" y="1218038"/>
                  <a:pt x="2011765" y="1210492"/>
                </a:cubicBezTo>
                <a:cubicBezTo>
                  <a:pt x="2021787" y="1203334"/>
                  <a:pt x="2028038" y="1191756"/>
                  <a:pt x="2037891" y="1184366"/>
                </a:cubicBezTo>
                <a:cubicBezTo>
                  <a:pt x="2051432" y="1174210"/>
                  <a:pt x="2066920" y="1166949"/>
                  <a:pt x="2081434" y="1158240"/>
                </a:cubicBezTo>
                <a:cubicBezTo>
                  <a:pt x="2127878" y="1088575"/>
                  <a:pt x="2066920" y="1172754"/>
                  <a:pt x="2124977" y="1114697"/>
                </a:cubicBezTo>
                <a:cubicBezTo>
                  <a:pt x="2132378" y="1107296"/>
                  <a:pt x="2135694" y="1096612"/>
                  <a:pt x="2142394" y="1088572"/>
                </a:cubicBezTo>
                <a:cubicBezTo>
                  <a:pt x="2150279" y="1079111"/>
                  <a:pt x="2161457" y="1072536"/>
                  <a:pt x="2168520" y="1062446"/>
                </a:cubicBezTo>
                <a:cubicBezTo>
                  <a:pt x="2187984" y="1034640"/>
                  <a:pt x="2213715" y="980765"/>
                  <a:pt x="2229480" y="949235"/>
                </a:cubicBezTo>
                <a:cubicBezTo>
                  <a:pt x="2235286" y="926012"/>
                  <a:pt x="2240599" y="902660"/>
                  <a:pt x="2246897" y="879566"/>
                </a:cubicBezTo>
                <a:cubicBezTo>
                  <a:pt x="2249312" y="870710"/>
                  <a:pt x="2253805" y="862441"/>
                  <a:pt x="2255605" y="853440"/>
                </a:cubicBezTo>
                <a:cubicBezTo>
                  <a:pt x="2265357" y="804678"/>
                  <a:pt x="2269251" y="733235"/>
                  <a:pt x="2273023" y="687977"/>
                </a:cubicBezTo>
                <a:cubicBezTo>
                  <a:pt x="2270120" y="647337"/>
                  <a:pt x="2271395" y="606181"/>
                  <a:pt x="2264314" y="566057"/>
                </a:cubicBezTo>
                <a:cubicBezTo>
                  <a:pt x="2262495" y="555750"/>
                  <a:pt x="2253053" y="548396"/>
                  <a:pt x="2246897" y="539932"/>
                </a:cubicBezTo>
                <a:cubicBezTo>
                  <a:pt x="2229823" y="516455"/>
                  <a:pt x="2213537" y="492303"/>
                  <a:pt x="2194645" y="470263"/>
                </a:cubicBezTo>
                <a:cubicBezTo>
                  <a:pt x="2177228" y="449943"/>
                  <a:pt x="2161318" y="428227"/>
                  <a:pt x="2142394" y="409303"/>
                </a:cubicBezTo>
                <a:cubicBezTo>
                  <a:pt x="2107220" y="374129"/>
                  <a:pt x="1986458" y="290072"/>
                  <a:pt x="1968223" y="278675"/>
                </a:cubicBezTo>
                <a:cubicBezTo>
                  <a:pt x="1945000" y="264161"/>
                  <a:pt x="1924043" y="245146"/>
                  <a:pt x="1898554" y="235132"/>
                </a:cubicBezTo>
                <a:cubicBezTo>
                  <a:pt x="1770113" y="184673"/>
                  <a:pt x="1758216" y="187109"/>
                  <a:pt x="1654714" y="174172"/>
                </a:cubicBezTo>
                <a:cubicBezTo>
                  <a:pt x="1538600" y="177075"/>
                  <a:pt x="1422396" y="177484"/>
                  <a:pt x="1306371" y="182880"/>
                </a:cubicBezTo>
                <a:cubicBezTo>
                  <a:pt x="1283402" y="183948"/>
                  <a:pt x="1235402" y="219015"/>
                  <a:pt x="1227994" y="226423"/>
                </a:cubicBezTo>
                <a:cubicBezTo>
                  <a:pt x="1219285" y="235132"/>
                  <a:pt x="1212561" y="246439"/>
                  <a:pt x="1201868" y="252549"/>
                </a:cubicBezTo>
                <a:cubicBezTo>
                  <a:pt x="1191476" y="258487"/>
                  <a:pt x="1178542" y="257969"/>
                  <a:pt x="1167034" y="261257"/>
                </a:cubicBezTo>
                <a:cubicBezTo>
                  <a:pt x="1079540" y="286255"/>
                  <a:pt x="1215022" y="251437"/>
                  <a:pt x="1106074" y="278675"/>
                </a:cubicBezTo>
                <a:cubicBezTo>
                  <a:pt x="1091560" y="272869"/>
                  <a:pt x="1072825" y="273022"/>
                  <a:pt x="1062531" y="261257"/>
                </a:cubicBezTo>
                <a:cubicBezTo>
                  <a:pt x="1050441" y="247440"/>
                  <a:pt x="1050920" y="226423"/>
                  <a:pt x="1045114" y="209006"/>
                </a:cubicBezTo>
                <a:cubicBezTo>
                  <a:pt x="1042211" y="200297"/>
                  <a:pt x="1038205" y="191882"/>
                  <a:pt x="1036405" y="182880"/>
                </a:cubicBezTo>
                <a:cubicBezTo>
                  <a:pt x="1033502" y="168366"/>
                  <a:pt x="1035041" y="152189"/>
                  <a:pt x="1027697" y="139337"/>
                </a:cubicBezTo>
                <a:cubicBezTo>
                  <a:pt x="1017915" y="122218"/>
                  <a:pt x="981647" y="116525"/>
                  <a:pt x="966737" y="113212"/>
                </a:cubicBezTo>
                <a:cubicBezTo>
                  <a:pt x="929152" y="104860"/>
                  <a:pt x="840961" y="89561"/>
                  <a:pt x="818691" y="87086"/>
                </a:cubicBezTo>
                <a:lnTo>
                  <a:pt x="740314" y="78377"/>
                </a:lnTo>
                <a:cubicBezTo>
                  <a:pt x="737411" y="69669"/>
                  <a:pt x="737339" y="59420"/>
                  <a:pt x="731605" y="52252"/>
                </a:cubicBezTo>
                <a:cubicBezTo>
                  <a:pt x="703065" y="16577"/>
                  <a:pt x="705480" y="49919"/>
                  <a:pt x="705480" y="26126"/>
                </a:cubicBezTo>
                <a:lnTo>
                  <a:pt x="705480" y="26126"/>
                </a:lnTo>
              </a:path>
            </a:pathLst>
          </a:custGeom>
          <a:solidFill>
            <a:srgbClr val="00B050">
              <a:alpha val="5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7BB84-767C-D3EF-80C7-C630DF55C773}"/>
              </a:ext>
            </a:extLst>
          </p:cNvPr>
          <p:cNvSpPr txBox="1"/>
          <p:nvPr/>
        </p:nvSpPr>
        <p:spPr>
          <a:xfrm>
            <a:off x="1447800" y="163005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Opportunities for care management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B00D70-92D7-8794-A164-8B84E3A70725}"/>
              </a:ext>
            </a:extLst>
          </p:cNvPr>
          <p:cNvSpPr/>
          <p:nvPr/>
        </p:nvSpPr>
        <p:spPr bwMode="auto">
          <a:xfrm>
            <a:off x="5943600" y="1939322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" name="Line Callout 1 (Border and Accent Bar) 2">
            <a:extLst>
              <a:ext uri="{FF2B5EF4-FFF2-40B4-BE49-F238E27FC236}">
                <a16:creationId xmlns:a16="http://schemas.microsoft.com/office/drawing/2014/main" id="{535A5B3F-4A39-C19E-E515-64BC9E09BCEC}"/>
              </a:ext>
            </a:extLst>
          </p:cNvPr>
          <p:cNvSpPr/>
          <p:nvPr/>
        </p:nvSpPr>
        <p:spPr bwMode="auto">
          <a:xfrm>
            <a:off x="6477000" y="1477080"/>
            <a:ext cx="1524000" cy="687993"/>
          </a:xfrm>
          <a:prstGeom prst="accentBorderCallout1">
            <a:avLst>
              <a:gd name="adj1" fmla="val 18750"/>
              <a:gd name="adj2" fmla="val -8333"/>
              <a:gd name="adj3" fmla="val 68127"/>
              <a:gd name="adj4" fmla="val -295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 healthy 33-year old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who hasn’t got her flu shot yet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DC0AB4-5183-6B7A-28C7-7DD217F2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$50/call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4629D2C3-3F70-6D66-DF9C-53F833CDE8E2}"/>
              </a:ext>
            </a:extLst>
          </p:cNvPr>
          <p:cNvSpPr/>
          <p:nvPr/>
        </p:nvSpPr>
        <p:spPr bwMode="auto">
          <a:xfrm flipH="1">
            <a:off x="1981199" y="2924786"/>
            <a:ext cx="2335311" cy="256564"/>
          </a:xfrm>
          <a:prstGeom prst="accentBorderCallout1">
            <a:avLst>
              <a:gd name="adj1" fmla="val 18750"/>
              <a:gd name="adj2" fmla="val -8333"/>
              <a:gd name="adj3" fmla="val 40805"/>
              <a:gd name="adj4" fmla="val -2304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Calls for which expected value &gt; 0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329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5530-7D24-7150-C943-F2CA02D1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Hippocratic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4268-D625-CEAA-9814-75BC43454D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90750"/>
            <a:ext cx="3505200" cy="2438400"/>
          </a:xfrm>
        </p:spPr>
        <p:txBody>
          <a:bodyPr/>
          <a:lstStyle/>
          <a:p>
            <a:r>
              <a:rPr lang="en-US" sz="1800" i="1" dirty="0"/>
              <a:t>…autonomous generative AI healthcare agents that can safely converse with patients on medical topics </a:t>
            </a:r>
          </a:p>
          <a:p>
            <a:endParaRPr lang="en-US" sz="1800" i="1" dirty="0"/>
          </a:p>
          <a:p>
            <a:endParaRPr lang="en-US" sz="2800" i="1" dirty="0"/>
          </a:p>
        </p:txBody>
      </p:sp>
      <p:pic>
        <p:nvPicPr>
          <p:cNvPr id="1026" name="Picture 2" descr="Robot Phone Stock Illustrations – 16 ...">
            <a:extLst>
              <a:ext uri="{FF2B5EF4-FFF2-40B4-BE49-F238E27FC236}">
                <a16:creationId xmlns:a16="http://schemas.microsoft.com/office/drawing/2014/main" id="{A33BBFAE-90D2-9B52-9E6F-B8F38B701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8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personnel&#10;&#10;Description automatically generated">
            <a:extLst>
              <a:ext uri="{FF2B5EF4-FFF2-40B4-BE49-F238E27FC236}">
                <a16:creationId xmlns:a16="http://schemas.microsoft.com/office/drawing/2014/main" id="{9F7DA985-D72D-0B16-A590-DF5F9A7D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117600"/>
            <a:ext cx="7772400" cy="28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76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58E58497-E4E3-BA9B-35BD-2A67397C8D49}"/>
              </a:ext>
            </a:extLst>
          </p:cNvPr>
          <p:cNvSpPr/>
          <p:nvPr/>
        </p:nvSpPr>
        <p:spPr bwMode="auto">
          <a:xfrm>
            <a:off x="228600" y="841804"/>
            <a:ext cx="8001000" cy="3939746"/>
          </a:xfrm>
          <a:custGeom>
            <a:avLst/>
            <a:gdLst>
              <a:gd name="connsiteX0" fmla="*/ 2113006 w 7129849"/>
              <a:gd name="connsiteY0" fmla="*/ 358346 h 3101546"/>
              <a:gd name="connsiteX1" fmla="*/ 2113006 w 7129849"/>
              <a:gd name="connsiteY1" fmla="*/ 358346 h 3101546"/>
              <a:gd name="connsiteX2" fmla="*/ 1729946 w 7129849"/>
              <a:gd name="connsiteY2" fmla="*/ 370702 h 3101546"/>
              <a:gd name="connsiteX3" fmla="*/ 1643449 w 7129849"/>
              <a:gd name="connsiteY3" fmla="*/ 395416 h 3101546"/>
              <a:gd name="connsiteX4" fmla="*/ 1519881 w 7129849"/>
              <a:gd name="connsiteY4" fmla="*/ 420129 h 3101546"/>
              <a:gd name="connsiteX5" fmla="*/ 1161535 w 7129849"/>
              <a:gd name="connsiteY5" fmla="*/ 543697 h 3101546"/>
              <a:gd name="connsiteX6" fmla="*/ 926757 w 7129849"/>
              <a:gd name="connsiteY6" fmla="*/ 642551 h 3101546"/>
              <a:gd name="connsiteX7" fmla="*/ 815546 w 7129849"/>
              <a:gd name="connsiteY7" fmla="*/ 679621 h 3101546"/>
              <a:gd name="connsiteX8" fmla="*/ 766119 w 7129849"/>
              <a:gd name="connsiteY8" fmla="*/ 704335 h 3101546"/>
              <a:gd name="connsiteX9" fmla="*/ 593124 w 7129849"/>
              <a:gd name="connsiteY9" fmla="*/ 803189 h 3101546"/>
              <a:gd name="connsiteX10" fmla="*/ 506627 w 7129849"/>
              <a:gd name="connsiteY10" fmla="*/ 852616 h 3101546"/>
              <a:gd name="connsiteX11" fmla="*/ 444843 w 7129849"/>
              <a:gd name="connsiteY11" fmla="*/ 889686 h 3101546"/>
              <a:gd name="connsiteX12" fmla="*/ 383060 w 7129849"/>
              <a:gd name="connsiteY12" fmla="*/ 939113 h 3101546"/>
              <a:gd name="connsiteX13" fmla="*/ 321276 w 7129849"/>
              <a:gd name="connsiteY13" fmla="*/ 976183 h 3101546"/>
              <a:gd name="connsiteX14" fmla="*/ 284206 w 7129849"/>
              <a:gd name="connsiteY14" fmla="*/ 1013254 h 3101546"/>
              <a:gd name="connsiteX15" fmla="*/ 234778 w 7129849"/>
              <a:gd name="connsiteY15" fmla="*/ 1050324 h 3101546"/>
              <a:gd name="connsiteX16" fmla="*/ 197708 w 7129849"/>
              <a:gd name="connsiteY16" fmla="*/ 1099751 h 3101546"/>
              <a:gd name="connsiteX17" fmla="*/ 123568 w 7129849"/>
              <a:gd name="connsiteY17" fmla="*/ 1186248 h 3101546"/>
              <a:gd name="connsiteX18" fmla="*/ 74141 w 7129849"/>
              <a:gd name="connsiteY18" fmla="*/ 1260389 h 3101546"/>
              <a:gd name="connsiteX19" fmla="*/ 37070 w 7129849"/>
              <a:gd name="connsiteY19" fmla="*/ 1346886 h 3101546"/>
              <a:gd name="connsiteX20" fmla="*/ 12357 w 7129849"/>
              <a:gd name="connsiteY20" fmla="*/ 1433383 h 3101546"/>
              <a:gd name="connsiteX21" fmla="*/ 0 w 7129849"/>
              <a:gd name="connsiteY21" fmla="*/ 1470454 h 3101546"/>
              <a:gd name="connsiteX22" fmla="*/ 24714 w 7129849"/>
              <a:gd name="connsiteY22" fmla="*/ 1742302 h 3101546"/>
              <a:gd name="connsiteX23" fmla="*/ 74141 w 7129849"/>
              <a:gd name="connsiteY23" fmla="*/ 1853513 h 3101546"/>
              <a:gd name="connsiteX24" fmla="*/ 135924 w 7129849"/>
              <a:gd name="connsiteY24" fmla="*/ 1977081 h 3101546"/>
              <a:gd name="connsiteX25" fmla="*/ 234778 w 7129849"/>
              <a:gd name="connsiteY25" fmla="*/ 2125362 h 3101546"/>
              <a:gd name="connsiteX26" fmla="*/ 259492 w 7129849"/>
              <a:gd name="connsiteY26" fmla="*/ 2162432 h 3101546"/>
              <a:gd name="connsiteX27" fmla="*/ 333633 w 7129849"/>
              <a:gd name="connsiteY27" fmla="*/ 2261286 h 3101546"/>
              <a:gd name="connsiteX28" fmla="*/ 358346 w 7129849"/>
              <a:gd name="connsiteY28" fmla="*/ 2298356 h 3101546"/>
              <a:gd name="connsiteX29" fmla="*/ 407773 w 7129849"/>
              <a:gd name="connsiteY29" fmla="*/ 2347783 h 3101546"/>
              <a:gd name="connsiteX30" fmla="*/ 481914 w 7129849"/>
              <a:gd name="connsiteY30" fmla="*/ 2434281 h 3101546"/>
              <a:gd name="connsiteX31" fmla="*/ 518984 w 7129849"/>
              <a:gd name="connsiteY31" fmla="*/ 2458994 h 3101546"/>
              <a:gd name="connsiteX32" fmla="*/ 568411 w 7129849"/>
              <a:gd name="connsiteY32" fmla="*/ 2508421 h 3101546"/>
              <a:gd name="connsiteX33" fmla="*/ 716692 w 7129849"/>
              <a:gd name="connsiteY33" fmla="*/ 2594918 h 3101546"/>
              <a:gd name="connsiteX34" fmla="*/ 753762 w 7129849"/>
              <a:gd name="connsiteY34" fmla="*/ 2619632 h 3101546"/>
              <a:gd name="connsiteX35" fmla="*/ 926757 w 7129849"/>
              <a:gd name="connsiteY35" fmla="*/ 2669059 h 3101546"/>
              <a:gd name="connsiteX36" fmla="*/ 2261287 w 7129849"/>
              <a:gd name="connsiteY36" fmla="*/ 2681416 h 3101546"/>
              <a:gd name="connsiteX37" fmla="*/ 2619633 w 7129849"/>
              <a:gd name="connsiteY37" fmla="*/ 2718486 h 3101546"/>
              <a:gd name="connsiteX38" fmla="*/ 2804984 w 7129849"/>
              <a:gd name="connsiteY38" fmla="*/ 2730843 h 3101546"/>
              <a:gd name="connsiteX39" fmla="*/ 3262184 w 7129849"/>
              <a:gd name="connsiteY39" fmla="*/ 2755556 h 3101546"/>
              <a:gd name="connsiteX40" fmla="*/ 3348681 w 7129849"/>
              <a:gd name="connsiteY40" fmla="*/ 2767913 h 3101546"/>
              <a:gd name="connsiteX41" fmla="*/ 3534033 w 7129849"/>
              <a:gd name="connsiteY41" fmla="*/ 2780270 h 3101546"/>
              <a:gd name="connsiteX42" fmla="*/ 3620530 w 7129849"/>
              <a:gd name="connsiteY42" fmla="*/ 2804983 h 3101546"/>
              <a:gd name="connsiteX43" fmla="*/ 3719384 w 7129849"/>
              <a:gd name="connsiteY43" fmla="*/ 2817340 h 3101546"/>
              <a:gd name="connsiteX44" fmla="*/ 3880022 w 7129849"/>
              <a:gd name="connsiteY44" fmla="*/ 2854410 h 3101546"/>
              <a:gd name="connsiteX45" fmla="*/ 4127157 w 7129849"/>
              <a:gd name="connsiteY45" fmla="*/ 2891481 h 3101546"/>
              <a:gd name="connsiteX46" fmla="*/ 4312508 w 7129849"/>
              <a:gd name="connsiteY46" fmla="*/ 2928551 h 3101546"/>
              <a:gd name="connsiteX47" fmla="*/ 4485503 w 7129849"/>
              <a:gd name="connsiteY47" fmla="*/ 2965621 h 3101546"/>
              <a:gd name="connsiteX48" fmla="*/ 4646141 w 7129849"/>
              <a:gd name="connsiteY48" fmla="*/ 3002691 h 3101546"/>
              <a:gd name="connsiteX49" fmla="*/ 4868562 w 7129849"/>
              <a:gd name="connsiteY49" fmla="*/ 3076832 h 3101546"/>
              <a:gd name="connsiteX50" fmla="*/ 4979773 w 7129849"/>
              <a:gd name="connsiteY50" fmla="*/ 3089189 h 3101546"/>
              <a:gd name="connsiteX51" fmla="*/ 5053914 w 7129849"/>
              <a:gd name="connsiteY51" fmla="*/ 3101546 h 3101546"/>
              <a:gd name="connsiteX52" fmla="*/ 5263978 w 7129849"/>
              <a:gd name="connsiteY52" fmla="*/ 3089189 h 3101546"/>
              <a:gd name="connsiteX53" fmla="*/ 5301049 w 7129849"/>
              <a:gd name="connsiteY53" fmla="*/ 3064475 h 3101546"/>
              <a:gd name="connsiteX54" fmla="*/ 5399903 w 7129849"/>
              <a:gd name="connsiteY54" fmla="*/ 3015048 h 3101546"/>
              <a:gd name="connsiteX55" fmla="*/ 5486400 w 7129849"/>
              <a:gd name="connsiteY55" fmla="*/ 2977978 h 3101546"/>
              <a:gd name="connsiteX56" fmla="*/ 5585254 w 7129849"/>
              <a:gd name="connsiteY56" fmla="*/ 2928551 h 3101546"/>
              <a:gd name="connsiteX57" fmla="*/ 5844746 w 7129849"/>
              <a:gd name="connsiteY57" fmla="*/ 2829697 h 3101546"/>
              <a:gd name="connsiteX58" fmla="*/ 6017741 w 7129849"/>
              <a:gd name="connsiteY58" fmla="*/ 2767913 h 3101546"/>
              <a:gd name="connsiteX59" fmla="*/ 6067168 w 7129849"/>
              <a:gd name="connsiteY59" fmla="*/ 2743200 h 3101546"/>
              <a:gd name="connsiteX60" fmla="*/ 6252519 w 7129849"/>
              <a:gd name="connsiteY60" fmla="*/ 2669059 h 3101546"/>
              <a:gd name="connsiteX61" fmla="*/ 6326660 w 7129849"/>
              <a:gd name="connsiteY61" fmla="*/ 2631989 h 3101546"/>
              <a:gd name="connsiteX62" fmla="*/ 6400800 w 7129849"/>
              <a:gd name="connsiteY62" fmla="*/ 2607275 h 3101546"/>
              <a:gd name="connsiteX63" fmla="*/ 6437870 w 7129849"/>
              <a:gd name="connsiteY63" fmla="*/ 2582562 h 3101546"/>
              <a:gd name="connsiteX64" fmla="*/ 6549081 w 7129849"/>
              <a:gd name="connsiteY64" fmla="*/ 2496064 h 3101546"/>
              <a:gd name="connsiteX65" fmla="*/ 6561438 w 7129849"/>
              <a:gd name="connsiteY65" fmla="*/ 2458994 h 3101546"/>
              <a:gd name="connsiteX66" fmla="*/ 6635578 w 7129849"/>
              <a:gd name="connsiteY66" fmla="*/ 2335427 h 3101546"/>
              <a:gd name="connsiteX67" fmla="*/ 6697362 w 7129849"/>
              <a:gd name="connsiteY67" fmla="*/ 2261286 h 3101546"/>
              <a:gd name="connsiteX68" fmla="*/ 6722076 w 7129849"/>
              <a:gd name="connsiteY68" fmla="*/ 2224216 h 3101546"/>
              <a:gd name="connsiteX69" fmla="*/ 6759146 w 7129849"/>
              <a:gd name="connsiteY69" fmla="*/ 2187146 h 3101546"/>
              <a:gd name="connsiteX70" fmla="*/ 6783860 w 7129849"/>
              <a:gd name="connsiteY70" fmla="*/ 2150075 h 3101546"/>
              <a:gd name="connsiteX71" fmla="*/ 6870357 w 7129849"/>
              <a:gd name="connsiteY71" fmla="*/ 2063578 h 3101546"/>
              <a:gd name="connsiteX72" fmla="*/ 6907427 w 7129849"/>
              <a:gd name="connsiteY72" fmla="*/ 2026508 h 3101546"/>
              <a:gd name="connsiteX73" fmla="*/ 6969211 w 7129849"/>
              <a:gd name="connsiteY73" fmla="*/ 1940010 h 3101546"/>
              <a:gd name="connsiteX74" fmla="*/ 7030995 w 7129849"/>
              <a:gd name="connsiteY74" fmla="*/ 1878227 h 3101546"/>
              <a:gd name="connsiteX75" fmla="*/ 7055708 w 7129849"/>
              <a:gd name="connsiteY75" fmla="*/ 1841156 h 3101546"/>
              <a:gd name="connsiteX76" fmla="*/ 7105135 w 7129849"/>
              <a:gd name="connsiteY76" fmla="*/ 1717589 h 3101546"/>
              <a:gd name="connsiteX77" fmla="*/ 7117492 w 7129849"/>
              <a:gd name="connsiteY77" fmla="*/ 1532237 h 3101546"/>
              <a:gd name="connsiteX78" fmla="*/ 7129849 w 7129849"/>
              <a:gd name="connsiteY78" fmla="*/ 1421027 h 3101546"/>
              <a:gd name="connsiteX79" fmla="*/ 7117492 w 7129849"/>
              <a:gd name="connsiteY79" fmla="*/ 926756 h 3101546"/>
              <a:gd name="connsiteX80" fmla="*/ 7068065 w 7129849"/>
              <a:gd name="connsiteY80" fmla="*/ 691978 h 3101546"/>
              <a:gd name="connsiteX81" fmla="*/ 7030995 w 7129849"/>
              <a:gd name="connsiteY81" fmla="*/ 580767 h 3101546"/>
              <a:gd name="connsiteX82" fmla="*/ 6944497 w 7129849"/>
              <a:gd name="connsiteY82" fmla="*/ 469556 h 3101546"/>
              <a:gd name="connsiteX83" fmla="*/ 6919784 w 7129849"/>
              <a:gd name="connsiteY83" fmla="*/ 432486 h 3101546"/>
              <a:gd name="connsiteX84" fmla="*/ 6808573 w 7129849"/>
              <a:gd name="connsiteY84" fmla="*/ 358346 h 3101546"/>
              <a:gd name="connsiteX85" fmla="*/ 6635578 w 7129849"/>
              <a:gd name="connsiteY85" fmla="*/ 210064 h 3101546"/>
              <a:gd name="connsiteX86" fmla="*/ 6462584 w 7129849"/>
              <a:gd name="connsiteY86" fmla="*/ 86497 h 3101546"/>
              <a:gd name="connsiteX87" fmla="*/ 6400800 w 7129849"/>
              <a:gd name="connsiteY87" fmla="*/ 49427 h 3101546"/>
              <a:gd name="connsiteX88" fmla="*/ 6289589 w 7129849"/>
              <a:gd name="connsiteY88" fmla="*/ 24713 h 3101546"/>
              <a:gd name="connsiteX89" fmla="*/ 6128951 w 7129849"/>
              <a:gd name="connsiteY89" fmla="*/ 0 h 3101546"/>
              <a:gd name="connsiteX90" fmla="*/ 5745892 w 7129849"/>
              <a:gd name="connsiteY90" fmla="*/ 24713 h 3101546"/>
              <a:gd name="connsiteX91" fmla="*/ 5597611 w 7129849"/>
              <a:gd name="connsiteY91" fmla="*/ 86497 h 3101546"/>
              <a:gd name="connsiteX92" fmla="*/ 5387546 w 7129849"/>
              <a:gd name="connsiteY92" fmla="*/ 148281 h 3101546"/>
              <a:gd name="connsiteX93" fmla="*/ 5301049 w 7129849"/>
              <a:gd name="connsiteY93" fmla="*/ 185351 h 3101546"/>
              <a:gd name="connsiteX94" fmla="*/ 5226908 w 7129849"/>
              <a:gd name="connsiteY94" fmla="*/ 197708 h 3101546"/>
              <a:gd name="connsiteX95" fmla="*/ 5103341 w 7129849"/>
              <a:gd name="connsiteY95" fmla="*/ 222421 h 3101546"/>
              <a:gd name="connsiteX96" fmla="*/ 5041557 w 7129849"/>
              <a:gd name="connsiteY96" fmla="*/ 234778 h 3101546"/>
              <a:gd name="connsiteX97" fmla="*/ 4942703 w 7129849"/>
              <a:gd name="connsiteY97" fmla="*/ 247135 h 3101546"/>
              <a:gd name="connsiteX98" fmla="*/ 4695568 w 7129849"/>
              <a:gd name="connsiteY98" fmla="*/ 271848 h 3101546"/>
              <a:gd name="connsiteX99" fmla="*/ 4559643 w 7129849"/>
              <a:gd name="connsiteY99" fmla="*/ 284205 h 3101546"/>
              <a:gd name="connsiteX100" fmla="*/ 4151870 w 7129849"/>
              <a:gd name="connsiteY100" fmla="*/ 259491 h 3101546"/>
              <a:gd name="connsiteX101" fmla="*/ 4114800 w 7129849"/>
              <a:gd name="connsiteY101" fmla="*/ 247135 h 3101546"/>
              <a:gd name="connsiteX102" fmla="*/ 4053016 w 7129849"/>
              <a:gd name="connsiteY102" fmla="*/ 210064 h 3101546"/>
              <a:gd name="connsiteX103" fmla="*/ 3941806 w 7129849"/>
              <a:gd name="connsiteY103" fmla="*/ 111210 h 3101546"/>
              <a:gd name="connsiteX104" fmla="*/ 3830595 w 7129849"/>
              <a:gd name="connsiteY104" fmla="*/ 86497 h 3101546"/>
              <a:gd name="connsiteX105" fmla="*/ 3299254 w 7129849"/>
              <a:gd name="connsiteY105" fmla="*/ 98854 h 3101546"/>
              <a:gd name="connsiteX106" fmla="*/ 3113903 w 7129849"/>
              <a:gd name="connsiteY106" fmla="*/ 160637 h 3101546"/>
              <a:gd name="connsiteX107" fmla="*/ 3039762 w 7129849"/>
              <a:gd name="connsiteY107" fmla="*/ 185351 h 3101546"/>
              <a:gd name="connsiteX108" fmla="*/ 2916195 w 7129849"/>
              <a:gd name="connsiteY108" fmla="*/ 247135 h 3101546"/>
              <a:gd name="connsiteX109" fmla="*/ 2879124 w 7129849"/>
              <a:gd name="connsiteY109" fmla="*/ 259491 h 3101546"/>
              <a:gd name="connsiteX110" fmla="*/ 2829697 w 7129849"/>
              <a:gd name="connsiteY110" fmla="*/ 284205 h 3101546"/>
              <a:gd name="connsiteX111" fmla="*/ 2792627 w 7129849"/>
              <a:gd name="connsiteY111" fmla="*/ 308918 h 3101546"/>
              <a:gd name="connsiteX112" fmla="*/ 2619633 w 7129849"/>
              <a:gd name="connsiteY112" fmla="*/ 358346 h 3101546"/>
              <a:gd name="connsiteX113" fmla="*/ 2520778 w 7129849"/>
              <a:gd name="connsiteY113" fmla="*/ 370702 h 3101546"/>
              <a:gd name="connsiteX114" fmla="*/ 2323070 w 7129849"/>
              <a:gd name="connsiteY114" fmla="*/ 395416 h 3101546"/>
              <a:gd name="connsiteX115" fmla="*/ 2026508 w 7129849"/>
              <a:gd name="connsiteY115" fmla="*/ 383059 h 3101546"/>
              <a:gd name="connsiteX116" fmla="*/ 2113006 w 7129849"/>
              <a:gd name="connsiteY116" fmla="*/ 358346 h 310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7129849" h="3101546">
                <a:moveTo>
                  <a:pt x="2113006" y="358346"/>
                </a:moveTo>
                <a:lnTo>
                  <a:pt x="2113006" y="358346"/>
                </a:lnTo>
                <a:cubicBezTo>
                  <a:pt x="1985319" y="362465"/>
                  <a:pt x="1857303" y="360648"/>
                  <a:pt x="1729946" y="370702"/>
                </a:cubicBezTo>
                <a:cubicBezTo>
                  <a:pt x="1700053" y="373062"/>
                  <a:pt x="1672638" y="388548"/>
                  <a:pt x="1643449" y="395416"/>
                </a:cubicBezTo>
                <a:cubicBezTo>
                  <a:pt x="1602561" y="405037"/>
                  <a:pt x="1560270" y="408589"/>
                  <a:pt x="1519881" y="420129"/>
                </a:cubicBezTo>
                <a:cubicBezTo>
                  <a:pt x="1490072" y="428646"/>
                  <a:pt x="1223870" y="517451"/>
                  <a:pt x="1161535" y="543697"/>
                </a:cubicBezTo>
                <a:cubicBezTo>
                  <a:pt x="1083276" y="576648"/>
                  <a:pt x="1007313" y="615699"/>
                  <a:pt x="926757" y="642551"/>
                </a:cubicBezTo>
                <a:cubicBezTo>
                  <a:pt x="889687" y="654908"/>
                  <a:pt x="852017" y="665594"/>
                  <a:pt x="815546" y="679621"/>
                </a:cubicBezTo>
                <a:cubicBezTo>
                  <a:pt x="798353" y="686234"/>
                  <a:pt x="782221" y="695389"/>
                  <a:pt x="766119" y="704335"/>
                </a:cubicBezTo>
                <a:cubicBezTo>
                  <a:pt x="708061" y="736589"/>
                  <a:pt x="650789" y="770238"/>
                  <a:pt x="593124" y="803189"/>
                </a:cubicBezTo>
                <a:lnTo>
                  <a:pt x="506627" y="852616"/>
                </a:lnTo>
                <a:cubicBezTo>
                  <a:pt x="485881" y="864718"/>
                  <a:pt x="463597" y="874682"/>
                  <a:pt x="444843" y="889686"/>
                </a:cubicBezTo>
                <a:cubicBezTo>
                  <a:pt x="424249" y="906162"/>
                  <a:pt x="404666" y="923989"/>
                  <a:pt x="383060" y="939113"/>
                </a:cubicBezTo>
                <a:cubicBezTo>
                  <a:pt x="363384" y="952886"/>
                  <a:pt x="340490" y="961773"/>
                  <a:pt x="321276" y="976183"/>
                </a:cubicBezTo>
                <a:cubicBezTo>
                  <a:pt x="307296" y="986668"/>
                  <a:pt x="297474" y="1001881"/>
                  <a:pt x="284206" y="1013254"/>
                </a:cubicBezTo>
                <a:cubicBezTo>
                  <a:pt x="268569" y="1026657"/>
                  <a:pt x="249341" y="1035761"/>
                  <a:pt x="234778" y="1050324"/>
                </a:cubicBezTo>
                <a:cubicBezTo>
                  <a:pt x="220215" y="1064886"/>
                  <a:pt x="211111" y="1084114"/>
                  <a:pt x="197708" y="1099751"/>
                </a:cubicBezTo>
                <a:cubicBezTo>
                  <a:pt x="127891" y="1181204"/>
                  <a:pt x="192553" y="1087697"/>
                  <a:pt x="123568" y="1186248"/>
                </a:cubicBezTo>
                <a:cubicBezTo>
                  <a:pt x="106535" y="1210581"/>
                  <a:pt x="83534" y="1232211"/>
                  <a:pt x="74141" y="1260389"/>
                </a:cubicBezTo>
                <a:cubicBezTo>
                  <a:pt x="45159" y="1347334"/>
                  <a:pt x="82883" y="1239989"/>
                  <a:pt x="37070" y="1346886"/>
                </a:cubicBezTo>
                <a:cubicBezTo>
                  <a:pt x="24376" y="1376506"/>
                  <a:pt x="21312" y="1402041"/>
                  <a:pt x="12357" y="1433383"/>
                </a:cubicBezTo>
                <a:cubicBezTo>
                  <a:pt x="8779" y="1445907"/>
                  <a:pt x="4119" y="1458097"/>
                  <a:pt x="0" y="1470454"/>
                </a:cubicBezTo>
                <a:cubicBezTo>
                  <a:pt x="8238" y="1561070"/>
                  <a:pt x="11380" y="1652295"/>
                  <a:pt x="24714" y="1742302"/>
                </a:cubicBezTo>
                <a:cubicBezTo>
                  <a:pt x="28785" y="1769779"/>
                  <a:pt x="62331" y="1826940"/>
                  <a:pt x="74141" y="1853513"/>
                </a:cubicBezTo>
                <a:cubicBezTo>
                  <a:pt x="139727" y="2001081"/>
                  <a:pt x="52844" y="1827537"/>
                  <a:pt x="135924" y="1977081"/>
                </a:cubicBezTo>
                <a:cubicBezTo>
                  <a:pt x="228964" y="2144552"/>
                  <a:pt x="37996" y="1830197"/>
                  <a:pt x="234778" y="2125362"/>
                </a:cubicBezTo>
                <a:cubicBezTo>
                  <a:pt x="243016" y="2137719"/>
                  <a:pt x="250757" y="2150422"/>
                  <a:pt x="259492" y="2162432"/>
                </a:cubicBezTo>
                <a:cubicBezTo>
                  <a:pt x="283719" y="2195743"/>
                  <a:pt x="310786" y="2227014"/>
                  <a:pt x="333633" y="2261286"/>
                </a:cubicBezTo>
                <a:cubicBezTo>
                  <a:pt x="341871" y="2273643"/>
                  <a:pt x="348681" y="2287080"/>
                  <a:pt x="358346" y="2298356"/>
                </a:cubicBezTo>
                <a:cubicBezTo>
                  <a:pt x="373509" y="2316047"/>
                  <a:pt x="392430" y="2330248"/>
                  <a:pt x="407773" y="2347783"/>
                </a:cubicBezTo>
                <a:cubicBezTo>
                  <a:pt x="451828" y="2398132"/>
                  <a:pt x="433250" y="2393728"/>
                  <a:pt x="481914" y="2434281"/>
                </a:cubicBezTo>
                <a:cubicBezTo>
                  <a:pt x="493323" y="2443788"/>
                  <a:pt x="507708" y="2449329"/>
                  <a:pt x="518984" y="2458994"/>
                </a:cubicBezTo>
                <a:cubicBezTo>
                  <a:pt x="536675" y="2474157"/>
                  <a:pt x="550217" y="2493865"/>
                  <a:pt x="568411" y="2508421"/>
                </a:cubicBezTo>
                <a:cubicBezTo>
                  <a:pt x="637169" y="2563427"/>
                  <a:pt x="642379" y="2553633"/>
                  <a:pt x="716692" y="2594918"/>
                </a:cubicBezTo>
                <a:cubicBezTo>
                  <a:pt x="729674" y="2602130"/>
                  <a:pt x="740191" y="2613600"/>
                  <a:pt x="753762" y="2619632"/>
                </a:cubicBezTo>
                <a:cubicBezTo>
                  <a:pt x="780306" y="2631429"/>
                  <a:pt x="906701" y="2668873"/>
                  <a:pt x="926757" y="2669059"/>
                </a:cubicBezTo>
                <a:lnTo>
                  <a:pt x="2261287" y="2681416"/>
                </a:lnTo>
                <a:cubicBezTo>
                  <a:pt x="2380736" y="2693773"/>
                  <a:pt x="2499813" y="2710498"/>
                  <a:pt x="2619633" y="2718486"/>
                </a:cubicBezTo>
                <a:lnTo>
                  <a:pt x="2804984" y="2730843"/>
                </a:lnTo>
                <a:cubicBezTo>
                  <a:pt x="3366313" y="2761186"/>
                  <a:pt x="2830943" y="2726808"/>
                  <a:pt x="3262184" y="2755556"/>
                </a:cubicBezTo>
                <a:cubicBezTo>
                  <a:pt x="3291016" y="2759675"/>
                  <a:pt x="3319676" y="2765276"/>
                  <a:pt x="3348681" y="2767913"/>
                </a:cubicBezTo>
                <a:cubicBezTo>
                  <a:pt x="3410348" y="2773519"/>
                  <a:pt x="3472680" y="2771904"/>
                  <a:pt x="3534033" y="2780270"/>
                </a:cubicBezTo>
                <a:cubicBezTo>
                  <a:pt x="3563744" y="2784321"/>
                  <a:pt x="3591126" y="2799102"/>
                  <a:pt x="3620530" y="2804983"/>
                </a:cubicBezTo>
                <a:cubicBezTo>
                  <a:pt x="3653093" y="2811496"/>
                  <a:pt x="3686763" y="2811126"/>
                  <a:pt x="3719384" y="2817340"/>
                </a:cubicBezTo>
                <a:cubicBezTo>
                  <a:pt x="3773367" y="2827622"/>
                  <a:pt x="3825955" y="2844580"/>
                  <a:pt x="3880022" y="2854410"/>
                </a:cubicBezTo>
                <a:cubicBezTo>
                  <a:pt x="3961978" y="2869311"/>
                  <a:pt x="4047062" y="2868597"/>
                  <a:pt x="4127157" y="2891481"/>
                </a:cubicBezTo>
                <a:cubicBezTo>
                  <a:pt x="4245584" y="2925317"/>
                  <a:pt x="4183900" y="2912475"/>
                  <a:pt x="4312508" y="2928551"/>
                </a:cubicBezTo>
                <a:cubicBezTo>
                  <a:pt x="4546653" y="2995448"/>
                  <a:pt x="4253115" y="2915822"/>
                  <a:pt x="4485503" y="2965621"/>
                </a:cubicBezTo>
                <a:cubicBezTo>
                  <a:pt x="4761919" y="3024854"/>
                  <a:pt x="4403866" y="2962315"/>
                  <a:pt x="4646141" y="3002691"/>
                </a:cubicBezTo>
                <a:cubicBezTo>
                  <a:pt x="4740281" y="3040347"/>
                  <a:pt x="4773347" y="3060029"/>
                  <a:pt x="4868562" y="3076832"/>
                </a:cubicBezTo>
                <a:cubicBezTo>
                  <a:pt x="4905293" y="3083314"/>
                  <a:pt x="4942802" y="3084259"/>
                  <a:pt x="4979773" y="3089189"/>
                </a:cubicBezTo>
                <a:cubicBezTo>
                  <a:pt x="5004608" y="3092500"/>
                  <a:pt x="5029200" y="3097427"/>
                  <a:pt x="5053914" y="3101546"/>
                </a:cubicBezTo>
                <a:cubicBezTo>
                  <a:pt x="5123935" y="3097427"/>
                  <a:pt x="5194612" y="3099594"/>
                  <a:pt x="5263978" y="3089189"/>
                </a:cubicBezTo>
                <a:cubicBezTo>
                  <a:pt x="5278665" y="3086986"/>
                  <a:pt x="5288011" y="3071587"/>
                  <a:pt x="5301049" y="3064475"/>
                </a:cubicBezTo>
                <a:cubicBezTo>
                  <a:pt x="5333391" y="3046834"/>
                  <a:pt x="5366519" y="3030627"/>
                  <a:pt x="5399903" y="3015048"/>
                </a:cubicBezTo>
                <a:cubicBezTo>
                  <a:pt x="5428329" y="3001783"/>
                  <a:pt x="5457974" y="2991243"/>
                  <a:pt x="5486400" y="2977978"/>
                </a:cubicBezTo>
                <a:cubicBezTo>
                  <a:pt x="5519784" y="2962399"/>
                  <a:pt x="5551392" y="2943063"/>
                  <a:pt x="5585254" y="2928551"/>
                </a:cubicBezTo>
                <a:cubicBezTo>
                  <a:pt x="5604250" y="2920410"/>
                  <a:pt x="5799210" y="2846256"/>
                  <a:pt x="5844746" y="2829697"/>
                </a:cubicBezTo>
                <a:cubicBezTo>
                  <a:pt x="5902292" y="2808771"/>
                  <a:pt x="5962973" y="2795296"/>
                  <a:pt x="6017741" y="2767913"/>
                </a:cubicBezTo>
                <a:cubicBezTo>
                  <a:pt x="6034217" y="2759675"/>
                  <a:pt x="6050165" y="2750285"/>
                  <a:pt x="6067168" y="2743200"/>
                </a:cubicBezTo>
                <a:cubicBezTo>
                  <a:pt x="6216495" y="2680980"/>
                  <a:pt x="6114866" y="2732591"/>
                  <a:pt x="6252519" y="2669059"/>
                </a:cubicBezTo>
                <a:cubicBezTo>
                  <a:pt x="6277607" y="2657480"/>
                  <a:pt x="6301155" y="2642616"/>
                  <a:pt x="6326660" y="2631989"/>
                </a:cubicBezTo>
                <a:cubicBezTo>
                  <a:pt x="6350706" y="2621970"/>
                  <a:pt x="6376995" y="2617855"/>
                  <a:pt x="6400800" y="2607275"/>
                </a:cubicBezTo>
                <a:cubicBezTo>
                  <a:pt x="6414371" y="2601243"/>
                  <a:pt x="6425989" y="2591472"/>
                  <a:pt x="6437870" y="2582562"/>
                </a:cubicBezTo>
                <a:cubicBezTo>
                  <a:pt x="6475440" y="2554384"/>
                  <a:pt x="6549081" y="2496064"/>
                  <a:pt x="6549081" y="2496064"/>
                </a:cubicBezTo>
                <a:cubicBezTo>
                  <a:pt x="6553200" y="2483707"/>
                  <a:pt x="6556307" y="2470966"/>
                  <a:pt x="6561438" y="2458994"/>
                </a:cubicBezTo>
                <a:cubicBezTo>
                  <a:pt x="6578469" y="2419256"/>
                  <a:pt x="6609738" y="2366434"/>
                  <a:pt x="6635578" y="2335427"/>
                </a:cubicBezTo>
                <a:cubicBezTo>
                  <a:pt x="6656173" y="2310713"/>
                  <a:pt x="6677611" y="2286679"/>
                  <a:pt x="6697362" y="2261286"/>
                </a:cubicBezTo>
                <a:cubicBezTo>
                  <a:pt x="6706480" y="2249563"/>
                  <a:pt x="6712569" y="2235625"/>
                  <a:pt x="6722076" y="2224216"/>
                </a:cubicBezTo>
                <a:cubicBezTo>
                  <a:pt x="6733263" y="2210791"/>
                  <a:pt x="6747959" y="2200571"/>
                  <a:pt x="6759146" y="2187146"/>
                </a:cubicBezTo>
                <a:cubicBezTo>
                  <a:pt x="6768654" y="2175737"/>
                  <a:pt x="6773925" y="2161114"/>
                  <a:pt x="6783860" y="2150075"/>
                </a:cubicBezTo>
                <a:cubicBezTo>
                  <a:pt x="6811137" y="2119767"/>
                  <a:pt x="6841525" y="2092410"/>
                  <a:pt x="6870357" y="2063578"/>
                </a:cubicBezTo>
                <a:cubicBezTo>
                  <a:pt x="6882714" y="2051221"/>
                  <a:pt x="6897734" y="2041048"/>
                  <a:pt x="6907427" y="2026508"/>
                </a:cubicBezTo>
                <a:cubicBezTo>
                  <a:pt x="6925143" y="1999935"/>
                  <a:pt x="6948777" y="1962998"/>
                  <a:pt x="6969211" y="1940010"/>
                </a:cubicBezTo>
                <a:cubicBezTo>
                  <a:pt x="6988561" y="1918242"/>
                  <a:pt x="7011816" y="1900146"/>
                  <a:pt x="7030995" y="1878227"/>
                </a:cubicBezTo>
                <a:cubicBezTo>
                  <a:pt x="7040774" y="1867050"/>
                  <a:pt x="7048340" y="1854050"/>
                  <a:pt x="7055708" y="1841156"/>
                </a:cubicBezTo>
                <a:cubicBezTo>
                  <a:pt x="7084801" y="1790243"/>
                  <a:pt x="7084880" y="1778356"/>
                  <a:pt x="7105135" y="1717589"/>
                </a:cubicBezTo>
                <a:cubicBezTo>
                  <a:pt x="7109254" y="1655805"/>
                  <a:pt x="7112350" y="1593944"/>
                  <a:pt x="7117492" y="1532237"/>
                </a:cubicBezTo>
                <a:cubicBezTo>
                  <a:pt x="7120590" y="1495068"/>
                  <a:pt x="7129849" y="1458325"/>
                  <a:pt x="7129849" y="1421027"/>
                </a:cubicBezTo>
                <a:cubicBezTo>
                  <a:pt x="7129849" y="1256219"/>
                  <a:pt x="7126634" y="1091311"/>
                  <a:pt x="7117492" y="926756"/>
                </a:cubicBezTo>
                <a:cubicBezTo>
                  <a:pt x="7106008" y="720055"/>
                  <a:pt x="7108179" y="812320"/>
                  <a:pt x="7068065" y="691978"/>
                </a:cubicBezTo>
                <a:cubicBezTo>
                  <a:pt x="7048700" y="633881"/>
                  <a:pt x="7064142" y="641537"/>
                  <a:pt x="7030995" y="580767"/>
                </a:cubicBezTo>
                <a:cubicBezTo>
                  <a:pt x="6971822" y="472283"/>
                  <a:pt x="7002601" y="539281"/>
                  <a:pt x="6944497" y="469556"/>
                </a:cubicBezTo>
                <a:cubicBezTo>
                  <a:pt x="6934990" y="458147"/>
                  <a:pt x="6930285" y="442987"/>
                  <a:pt x="6919784" y="432486"/>
                </a:cubicBezTo>
                <a:cubicBezTo>
                  <a:pt x="6856673" y="369375"/>
                  <a:pt x="6867645" y="378036"/>
                  <a:pt x="6808573" y="358346"/>
                </a:cubicBezTo>
                <a:cubicBezTo>
                  <a:pt x="6563887" y="113660"/>
                  <a:pt x="6795684" y="327476"/>
                  <a:pt x="6635578" y="210064"/>
                </a:cubicBezTo>
                <a:cubicBezTo>
                  <a:pt x="6359454" y="7572"/>
                  <a:pt x="6607442" y="166973"/>
                  <a:pt x="6462584" y="86497"/>
                </a:cubicBezTo>
                <a:cubicBezTo>
                  <a:pt x="6441589" y="74833"/>
                  <a:pt x="6422747" y="59181"/>
                  <a:pt x="6400800" y="49427"/>
                </a:cubicBezTo>
                <a:cubicBezTo>
                  <a:pt x="6385731" y="42730"/>
                  <a:pt x="6300337" y="27101"/>
                  <a:pt x="6289589" y="24713"/>
                </a:cubicBezTo>
                <a:cubicBezTo>
                  <a:pt x="6182576" y="932"/>
                  <a:pt x="6304044" y="19454"/>
                  <a:pt x="6128951" y="0"/>
                </a:cubicBezTo>
                <a:cubicBezTo>
                  <a:pt x="6051036" y="2997"/>
                  <a:pt x="5860961" y="-6670"/>
                  <a:pt x="5745892" y="24713"/>
                </a:cubicBezTo>
                <a:cubicBezTo>
                  <a:pt x="5610021" y="61769"/>
                  <a:pt x="5732723" y="33954"/>
                  <a:pt x="5597611" y="86497"/>
                </a:cubicBezTo>
                <a:cubicBezTo>
                  <a:pt x="5478878" y="132671"/>
                  <a:pt x="5480476" y="129695"/>
                  <a:pt x="5387546" y="148281"/>
                </a:cubicBezTo>
                <a:cubicBezTo>
                  <a:pt x="5358714" y="160638"/>
                  <a:pt x="5331030" y="176126"/>
                  <a:pt x="5301049" y="185351"/>
                </a:cubicBezTo>
                <a:cubicBezTo>
                  <a:pt x="5277102" y="192719"/>
                  <a:pt x="5251533" y="193091"/>
                  <a:pt x="5226908" y="197708"/>
                </a:cubicBezTo>
                <a:cubicBezTo>
                  <a:pt x="5185623" y="205449"/>
                  <a:pt x="5144530" y="214183"/>
                  <a:pt x="5103341" y="222421"/>
                </a:cubicBezTo>
                <a:cubicBezTo>
                  <a:pt x="5082746" y="226540"/>
                  <a:pt x="5062397" y="232173"/>
                  <a:pt x="5041557" y="234778"/>
                </a:cubicBezTo>
                <a:lnTo>
                  <a:pt x="4942703" y="247135"/>
                </a:lnTo>
                <a:lnTo>
                  <a:pt x="4695568" y="271848"/>
                </a:lnTo>
                <a:lnTo>
                  <a:pt x="4559643" y="284205"/>
                </a:lnTo>
                <a:cubicBezTo>
                  <a:pt x="4349736" y="276967"/>
                  <a:pt x="4293744" y="300026"/>
                  <a:pt x="4151870" y="259491"/>
                </a:cubicBezTo>
                <a:cubicBezTo>
                  <a:pt x="4139346" y="255913"/>
                  <a:pt x="4126450" y="252960"/>
                  <a:pt x="4114800" y="247135"/>
                </a:cubicBezTo>
                <a:cubicBezTo>
                  <a:pt x="4093318" y="236394"/>
                  <a:pt x="4071604" y="225273"/>
                  <a:pt x="4053016" y="210064"/>
                </a:cubicBezTo>
                <a:cubicBezTo>
                  <a:pt x="4001565" y="167967"/>
                  <a:pt x="3993853" y="137233"/>
                  <a:pt x="3941806" y="111210"/>
                </a:cubicBezTo>
                <a:cubicBezTo>
                  <a:pt x="3911391" y="96003"/>
                  <a:pt x="3859061" y="91242"/>
                  <a:pt x="3830595" y="86497"/>
                </a:cubicBezTo>
                <a:cubicBezTo>
                  <a:pt x="3653481" y="90616"/>
                  <a:pt x="3476110" y="88451"/>
                  <a:pt x="3299254" y="98854"/>
                </a:cubicBezTo>
                <a:cubicBezTo>
                  <a:pt x="3228636" y="103008"/>
                  <a:pt x="3177437" y="136201"/>
                  <a:pt x="3113903" y="160637"/>
                </a:cubicBezTo>
                <a:cubicBezTo>
                  <a:pt x="3089589" y="169989"/>
                  <a:pt x="3063628" y="174909"/>
                  <a:pt x="3039762" y="185351"/>
                </a:cubicBezTo>
                <a:cubicBezTo>
                  <a:pt x="2997572" y="203809"/>
                  <a:pt x="2959883" y="232574"/>
                  <a:pt x="2916195" y="247135"/>
                </a:cubicBezTo>
                <a:cubicBezTo>
                  <a:pt x="2903838" y="251254"/>
                  <a:pt x="2891096" y="254360"/>
                  <a:pt x="2879124" y="259491"/>
                </a:cubicBezTo>
                <a:cubicBezTo>
                  <a:pt x="2862193" y="266747"/>
                  <a:pt x="2845690" y="275066"/>
                  <a:pt x="2829697" y="284205"/>
                </a:cubicBezTo>
                <a:cubicBezTo>
                  <a:pt x="2816803" y="291573"/>
                  <a:pt x="2806198" y="302886"/>
                  <a:pt x="2792627" y="308918"/>
                </a:cubicBezTo>
                <a:cubicBezTo>
                  <a:pt x="2760512" y="323192"/>
                  <a:pt x="2646952" y="354931"/>
                  <a:pt x="2619633" y="358346"/>
                </a:cubicBezTo>
                <a:lnTo>
                  <a:pt x="2520778" y="370702"/>
                </a:lnTo>
                <a:cubicBezTo>
                  <a:pt x="2341905" y="396255"/>
                  <a:pt x="2577146" y="370008"/>
                  <a:pt x="2323070" y="395416"/>
                </a:cubicBezTo>
                <a:cubicBezTo>
                  <a:pt x="2051235" y="382471"/>
                  <a:pt x="2150173" y="383059"/>
                  <a:pt x="2026508" y="383059"/>
                </a:cubicBezTo>
                <a:lnTo>
                  <a:pt x="2113006" y="3583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3127A02-C397-A2CD-BAFD-E906C48534A9}"/>
              </a:ext>
            </a:extLst>
          </p:cNvPr>
          <p:cNvSpPr/>
          <p:nvPr/>
        </p:nvSpPr>
        <p:spPr bwMode="auto">
          <a:xfrm>
            <a:off x="1066800" y="1366815"/>
            <a:ext cx="6934200" cy="3108082"/>
          </a:xfrm>
          <a:custGeom>
            <a:avLst/>
            <a:gdLst>
              <a:gd name="connsiteX0" fmla="*/ 775148 w 2273023"/>
              <a:gd name="connsiteY0" fmla="*/ 0 h 1393372"/>
              <a:gd name="connsiteX1" fmla="*/ 775148 w 2273023"/>
              <a:gd name="connsiteY1" fmla="*/ 0 h 1393372"/>
              <a:gd name="connsiteX2" fmla="*/ 696771 w 2273023"/>
              <a:gd name="connsiteY2" fmla="*/ 8709 h 1393372"/>
              <a:gd name="connsiteX3" fmla="*/ 270051 w 2273023"/>
              <a:gd name="connsiteY3" fmla="*/ 26126 h 1393372"/>
              <a:gd name="connsiteX4" fmla="*/ 174257 w 2273023"/>
              <a:gd name="connsiteY4" fmla="*/ 69669 h 1393372"/>
              <a:gd name="connsiteX5" fmla="*/ 122005 w 2273023"/>
              <a:gd name="connsiteY5" fmla="*/ 113212 h 1393372"/>
              <a:gd name="connsiteX6" fmla="*/ 87171 w 2273023"/>
              <a:gd name="connsiteY6" fmla="*/ 156755 h 1393372"/>
              <a:gd name="connsiteX7" fmla="*/ 52337 w 2273023"/>
              <a:gd name="connsiteY7" fmla="*/ 209006 h 1393372"/>
              <a:gd name="connsiteX8" fmla="*/ 17503 w 2273023"/>
              <a:gd name="connsiteY8" fmla="*/ 304800 h 1393372"/>
              <a:gd name="connsiteX9" fmla="*/ 8794 w 2273023"/>
              <a:gd name="connsiteY9" fmla="*/ 357052 h 1393372"/>
              <a:gd name="connsiteX10" fmla="*/ 85 w 2273023"/>
              <a:gd name="connsiteY10" fmla="*/ 391886 h 1393372"/>
              <a:gd name="connsiteX11" fmla="*/ 26211 w 2273023"/>
              <a:gd name="connsiteY11" fmla="*/ 574766 h 1393372"/>
              <a:gd name="connsiteX12" fmla="*/ 130714 w 2273023"/>
              <a:gd name="connsiteY12" fmla="*/ 748937 h 1393372"/>
              <a:gd name="connsiteX13" fmla="*/ 182965 w 2273023"/>
              <a:gd name="connsiteY13" fmla="*/ 809897 h 1393372"/>
              <a:gd name="connsiteX14" fmla="*/ 270051 w 2273023"/>
              <a:gd name="connsiteY14" fmla="*/ 923109 h 1393372"/>
              <a:gd name="connsiteX15" fmla="*/ 348428 w 2273023"/>
              <a:gd name="connsiteY15" fmla="*/ 992777 h 1393372"/>
              <a:gd name="connsiteX16" fmla="*/ 418097 w 2273023"/>
              <a:gd name="connsiteY16" fmla="*/ 1036320 h 1393372"/>
              <a:gd name="connsiteX17" fmla="*/ 479057 w 2273023"/>
              <a:gd name="connsiteY17" fmla="*/ 1071155 h 1393372"/>
              <a:gd name="connsiteX18" fmla="*/ 531308 w 2273023"/>
              <a:gd name="connsiteY18" fmla="*/ 1079863 h 1393372"/>
              <a:gd name="connsiteX19" fmla="*/ 600977 w 2273023"/>
              <a:gd name="connsiteY19" fmla="*/ 1105989 h 1393372"/>
              <a:gd name="connsiteX20" fmla="*/ 653228 w 2273023"/>
              <a:gd name="connsiteY20" fmla="*/ 1123406 h 1393372"/>
              <a:gd name="connsiteX21" fmla="*/ 722897 w 2273023"/>
              <a:gd name="connsiteY21" fmla="*/ 1149532 h 1393372"/>
              <a:gd name="connsiteX22" fmla="*/ 749023 w 2273023"/>
              <a:gd name="connsiteY22" fmla="*/ 1158240 h 1393372"/>
              <a:gd name="connsiteX23" fmla="*/ 809983 w 2273023"/>
              <a:gd name="connsiteY23" fmla="*/ 1184366 h 1393372"/>
              <a:gd name="connsiteX24" fmla="*/ 914485 w 2273023"/>
              <a:gd name="connsiteY24" fmla="*/ 1219200 h 1393372"/>
              <a:gd name="connsiteX25" fmla="*/ 940611 w 2273023"/>
              <a:gd name="connsiteY25" fmla="*/ 1227909 h 1393372"/>
              <a:gd name="connsiteX26" fmla="*/ 966737 w 2273023"/>
              <a:gd name="connsiteY26" fmla="*/ 1236617 h 1393372"/>
              <a:gd name="connsiteX27" fmla="*/ 1001571 w 2273023"/>
              <a:gd name="connsiteY27" fmla="*/ 1254035 h 1393372"/>
              <a:gd name="connsiteX28" fmla="*/ 1079948 w 2273023"/>
              <a:gd name="connsiteY28" fmla="*/ 1280160 h 1393372"/>
              <a:gd name="connsiteX29" fmla="*/ 1114783 w 2273023"/>
              <a:gd name="connsiteY29" fmla="*/ 1297577 h 1393372"/>
              <a:gd name="connsiteX30" fmla="*/ 1149617 w 2273023"/>
              <a:gd name="connsiteY30" fmla="*/ 1323703 h 1393372"/>
              <a:gd name="connsiteX31" fmla="*/ 1184451 w 2273023"/>
              <a:gd name="connsiteY31" fmla="*/ 1332412 h 1393372"/>
              <a:gd name="connsiteX32" fmla="*/ 1219285 w 2273023"/>
              <a:gd name="connsiteY32" fmla="*/ 1358537 h 1393372"/>
              <a:gd name="connsiteX33" fmla="*/ 1262828 w 2273023"/>
              <a:gd name="connsiteY33" fmla="*/ 1367246 h 1393372"/>
              <a:gd name="connsiteX34" fmla="*/ 1384748 w 2273023"/>
              <a:gd name="connsiteY34" fmla="*/ 1393372 h 1393372"/>
              <a:gd name="connsiteX35" fmla="*/ 1602463 w 2273023"/>
              <a:gd name="connsiteY35" fmla="*/ 1384663 h 1393372"/>
              <a:gd name="connsiteX36" fmla="*/ 1672131 w 2273023"/>
              <a:gd name="connsiteY36" fmla="*/ 1358537 h 1393372"/>
              <a:gd name="connsiteX37" fmla="*/ 1794051 w 2273023"/>
              <a:gd name="connsiteY37" fmla="*/ 1323703 h 1393372"/>
              <a:gd name="connsiteX38" fmla="*/ 1855011 w 2273023"/>
              <a:gd name="connsiteY38" fmla="*/ 1288869 h 1393372"/>
              <a:gd name="connsiteX39" fmla="*/ 1942097 w 2273023"/>
              <a:gd name="connsiteY39" fmla="*/ 1254035 h 1393372"/>
              <a:gd name="connsiteX40" fmla="*/ 1976931 w 2273023"/>
              <a:gd name="connsiteY40" fmla="*/ 1227909 h 1393372"/>
              <a:gd name="connsiteX41" fmla="*/ 2011765 w 2273023"/>
              <a:gd name="connsiteY41" fmla="*/ 1210492 h 1393372"/>
              <a:gd name="connsiteX42" fmla="*/ 2037891 w 2273023"/>
              <a:gd name="connsiteY42" fmla="*/ 1184366 h 1393372"/>
              <a:gd name="connsiteX43" fmla="*/ 2081434 w 2273023"/>
              <a:gd name="connsiteY43" fmla="*/ 1158240 h 1393372"/>
              <a:gd name="connsiteX44" fmla="*/ 2124977 w 2273023"/>
              <a:gd name="connsiteY44" fmla="*/ 1114697 h 1393372"/>
              <a:gd name="connsiteX45" fmla="*/ 2142394 w 2273023"/>
              <a:gd name="connsiteY45" fmla="*/ 1088572 h 1393372"/>
              <a:gd name="connsiteX46" fmla="*/ 2168520 w 2273023"/>
              <a:gd name="connsiteY46" fmla="*/ 1062446 h 1393372"/>
              <a:gd name="connsiteX47" fmla="*/ 2229480 w 2273023"/>
              <a:gd name="connsiteY47" fmla="*/ 949235 h 1393372"/>
              <a:gd name="connsiteX48" fmla="*/ 2246897 w 2273023"/>
              <a:gd name="connsiteY48" fmla="*/ 879566 h 1393372"/>
              <a:gd name="connsiteX49" fmla="*/ 2255605 w 2273023"/>
              <a:gd name="connsiteY49" fmla="*/ 853440 h 1393372"/>
              <a:gd name="connsiteX50" fmla="*/ 2273023 w 2273023"/>
              <a:gd name="connsiteY50" fmla="*/ 687977 h 1393372"/>
              <a:gd name="connsiteX51" fmla="*/ 2264314 w 2273023"/>
              <a:gd name="connsiteY51" fmla="*/ 566057 h 1393372"/>
              <a:gd name="connsiteX52" fmla="*/ 2246897 w 2273023"/>
              <a:gd name="connsiteY52" fmla="*/ 539932 h 1393372"/>
              <a:gd name="connsiteX53" fmla="*/ 2194645 w 2273023"/>
              <a:gd name="connsiteY53" fmla="*/ 470263 h 1393372"/>
              <a:gd name="connsiteX54" fmla="*/ 2142394 w 2273023"/>
              <a:gd name="connsiteY54" fmla="*/ 409303 h 1393372"/>
              <a:gd name="connsiteX55" fmla="*/ 1968223 w 2273023"/>
              <a:gd name="connsiteY55" fmla="*/ 278675 h 1393372"/>
              <a:gd name="connsiteX56" fmla="*/ 1898554 w 2273023"/>
              <a:gd name="connsiteY56" fmla="*/ 235132 h 1393372"/>
              <a:gd name="connsiteX57" fmla="*/ 1654714 w 2273023"/>
              <a:gd name="connsiteY57" fmla="*/ 174172 h 1393372"/>
              <a:gd name="connsiteX58" fmla="*/ 1306371 w 2273023"/>
              <a:gd name="connsiteY58" fmla="*/ 182880 h 1393372"/>
              <a:gd name="connsiteX59" fmla="*/ 1227994 w 2273023"/>
              <a:gd name="connsiteY59" fmla="*/ 226423 h 1393372"/>
              <a:gd name="connsiteX60" fmla="*/ 1201868 w 2273023"/>
              <a:gd name="connsiteY60" fmla="*/ 252549 h 1393372"/>
              <a:gd name="connsiteX61" fmla="*/ 1167034 w 2273023"/>
              <a:gd name="connsiteY61" fmla="*/ 261257 h 1393372"/>
              <a:gd name="connsiteX62" fmla="*/ 1106074 w 2273023"/>
              <a:gd name="connsiteY62" fmla="*/ 278675 h 1393372"/>
              <a:gd name="connsiteX63" fmla="*/ 1062531 w 2273023"/>
              <a:gd name="connsiteY63" fmla="*/ 261257 h 1393372"/>
              <a:gd name="connsiteX64" fmla="*/ 1045114 w 2273023"/>
              <a:gd name="connsiteY64" fmla="*/ 209006 h 1393372"/>
              <a:gd name="connsiteX65" fmla="*/ 1036405 w 2273023"/>
              <a:gd name="connsiteY65" fmla="*/ 182880 h 1393372"/>
              <a:gd name="connsiteX66" fmla="*/ 1027697 w 2273023"/>
              <a:gd name="connsiteY66" fmla="*/ 139337 h 1393372"/>
              <a:gd name="connsiteX67" fmla="*/ 966737 w 2273023"/>
              <a:gd name="connsiteY67" fmla="*/ 113212 h 1393372"/>
              <a:gd name="connsiteX68" fmla="*/ 818691 w 2273023"/>
              <a:gd name="connsiteY68" fmla="*/ 87086 h 1393372"/>
              <a:gd name="connsiteX69" fmla="*/ 740314 w 2273023"/>
              <a:gd name="connsiteY69" fmla="*/ 78377 h 1393372"/>
              <a:gd name="connsiteX70" fmla="*/ 731605 w 2273023"/>
              <a:gd name="connsiteY70" fmla="*/ 52252 h 1393372"/>
              <a:gd name="connsiteX71" fmla="*/ 705480 w 2273023"/>
              <a:gd name="connsiteY71" fmla="*/ 26126 h 1393372"/>
              <a:gd name="connsiteX72" fmla="*/ 705480 w 2273023"/>
              <a:gd name="connsiteY72" fmla="*/ 26126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273023" h="1393372">
                <a:moveTo>
                  <a:pt x="775148" y="0"/>
                </a:moveTo>
                <a:lnTo>
                  <a:pt x="775148" y="0"/>
                </a:lnTo>
                <a:cubicBezTo>
                  <a:pt x="749022" y="2903"/>
                  <a:pt x="723039" y="7718"/>
                  <a:pt x="696771" y="8709"/>
                </a:cubicBezTo>
                <a:cubicBezTo>
                  <a:pt x="261985" y="25116"/>
                  <a:pt x="443136" y="-8493"/>
                  <a:pt x="270051" y="26126"/>
                </a:cubicBezTo>
                <a:cubicBezTo>
                  <a:pt x="192172" y="65065"/>
                  <a:pt x="225014" y="52749"/>
                  <a:pt x="174257" y="69669"/>
                </a:cubicBezTo>
                <a:cubicBezTo>
                  <a:pt x="128260" y="138665"/>
                  <a:pt x="192719" y="51338"/>
                  <a:pt x="122005" y="113212"/>
                </a:cubicBezTo>
                <a:cubicBezTo>
                  <a:pt x="108017" y="125452"/>
                  <a:pt x="98104" y="141723"/>
                  <a:pt x="87171" y="156755"/>
                </a:cubicBezTo>
                <a:cubicBezTo>
                  <a:pt x="74859" y="173684"/>
                  <a:pt x="58956" y="189148"/>
                  <a:pt x="52337" y="209006"/>
                </a:cubicBezTo>
                <a:cubicBezTo>
                  <a:pt x="29977" y="276087"/>
                  <a:pt x="41738" y="244211"/>
                  <a:pt x="17503" y="304800"/>
                </a:cubicBezTo>
                <a:cubicBezTo>
                  <a:pt x="14600" y="322217"/>
                  <a:pt x="12257" y="339737"/>
                  <a:pt x="8794" y="357052"/>
                </a:cubicBezTo>
                <a:cubicBezTo>
                  <a:pt x="6447" y="368788"/>
                  <a:pt x="-869" y="379955"/>
                  <a:pt x="85" y="391886"/>
                </a:cubicBezTo>
                <a:cubicBezTo>
                  <a:pt x="4996" y="453269"/>
                  <a:pt x="7214" y="516191"/>
                  <a:pt x="26211" y="574766"/>
                </a:cubicBezTo>
                <a:cubicBezTo>
                  <a:pt x="38999" y="614195"/>
                  <a:pt x="92416" y="702129"/>
                  <a:pt x="130714" y="748937"/>
                </a:cubicBezTo>
                <a:cubicBezTo>
                  <a:pt x="147661" y="769650"/>
                  <a:pt x="166430" y="788853"/>
                  <a:pt x="182965" y="809897"/>
                </a:cubicBezTo>
                <a:cubicBezTo>
                  <a:pt x="243517" y="886963"/>
                  <a:pt x="207044" y="853801"/>
                  <a:pt x="270051" y="923109"/>
                </a:cubicBezTo>
                <a:cubicBezTo>
                  <a:pt x="340215" y="1000290"/>
                  <a:pt x="285606" y="937808"/>
                  <a:pt x="348428" y="992777"/>
                </a:cubicBezTo>
                <a:cubicBezTo>
                  <a:pt x="400386" y="1038240"/>
                  <a:pt x="361020" y="1022052"/>
                  <a:pt x="418097" y="1036320"/>
                </a:cubicBezTo>
                <a:cubicBezTo>
                  <a:pt x="435586" y="1047979"/>
                  <a:pt x="458972" y="1065129"/>
                  <a:pt x="479057" y="1071155"/>
                </a:cubicBezTo>
                <a:cubicBezTo>
                  <a:pt x="495970" y="1076229"/>
                  <a:pt x="513891" y="1076960"/>
                  <a:pt x="531308" y="1079863"/>
                </a:cubicBezTo>
                <a:lnTo>
                  <a:pt x="600977" y="1105989"/>
                </a:lnTo>
                <a:cubicBezTo>
                  <a:pt x="618267" y="1112164"/>
                  <a:pt x="635938" y="1117231"/>
                  <a:pt x="653228" y="1123406"/>
                </a:cubicBezTo>
                <a:cubicBezTo>
                  <a:pt x="676585" y="1131748"/>
                  <a:pt x="699588" y="1141056"/>
                  <a:pt x="722897" y="1149532"/>
                </a:cubicBezTo>
                <a:cubicBezTo>
                  <a:pt x="731524" y="1152669"/>
                  <a:pt x="740500" y="1154831"/>
                  <a:pt x="749023" y="1158240"/>
                </a:cubicBezTo>
                <a:cubicBezTo>
                  <a:pt x="769549" y="1166450"/>
                  <a:pt x="789239" y="1176723"/>
                  <a:pt x="809983" y="1184366"/>
                </a:cubicBezTo>
                <a:cubicBezTo>
                  <a:pt x="844437" y="1197060"/>
                  <a:pt x="879651" y="1207589"/>
                  <a:pt x="914485" y="1219200"/>
                </a:cubicBezTo>
                <a:lnTo>
                  <a:pt x="940611" y="1227909"/>
                </a:lnTo>
                <a:cubicBezTo>
                  <a:pt x="949320" y="1230812"/>
                  <a:pt x="958527" y="1232512"/>
                  <a:pt x="966737" y="1236617"/>
                </a:cubicBezTo>
                <a:cubicBezTo>
                  <a:pt x="978348" y="1242423"/>
                  <a:pt x="989454" y="1249375"/>
                  <a:pt x="1001571" y="1254035"/>
                </a:cubicBezTo>
                <a:cubicBezTo>
                  <a:pt x="1027274" y="1263921"/>
                  <a:pt x="1055316" y="1267845"/>
                  <a:pt x="1079948" y="1280160"/>
                </a:cubicBezTo>
                <a:cubicBezTo>
                  <a:pt x="1091560" y="1285966"/>
                  <a:pt x="1103774" y="1290696"/>
                  <a:pt x="1114783" y="1297577"/>
                </a:cubicBezTo>
                <a:cubicBezTo>
                  <a:pt x="1127091" y="1305270"/>
                  <a:pt x="1136635" y="1317212"/>
                  <a:pt x="1149617" y="1323703"/>
                </a:cubicBezTo>
                <a:cubicBezTo>
                  <a:pt x="1160322" y="1329056"/>
                  <a:pt x="1172840" y="1329509"/>
                  <a:pt x="1184451" y="1332412"/>
                </a:cubicBezTo>
                <a:cubicBezTo>
                  <a:pt x="1196062" y="1341120"/>
                  <a:pt x="1206022" y="1352642"/>
                  <a:pt x="1219285" y="1358537"/>
                </a:cubicBezTo>
                <a:cubicBezTo>
                  <a:pt x="1232811" y="1364549"/>
                  <a:pt x="1248405" y="1363918"/>
                  <a:pt x="1262828" y="1367246"/>
                </a:cubicBezTo>
                <a:cubicBezTo>
                  <a:pt x="1375663" y="1393285"/>
                  <a:pt x="1289680" y="1377526"/>
                  <a:pt x="1384748" y="1393372"/>
                </a:cubicBezTo>
                <a:cubicBezTo>
                  <a:pt x="1457320" y="1390469"/>
                  <a:pt x="1530361" y="1393403"/>
                  <a:pt x="1602463" y="1384663"/>
                </a:cubicBezTo>
                <a:cubicBezTo>
                  <a:pt x="1627085" y="1381678"/>
                  <a:pt x="1648743" y="1366792"/>
                  <a:pt x="1672131" y="1358537"/>
                </a:cubicBezTo>
                <a:cubicBezTo>
                  <a:pt x="1752696" y="1330102"/>
                  <a:pt x="1729875" y="1336539"/>
                  <a:pt x="1794051" y="1323703"/>
                </a:cubicBezTo>
                <a:cubicBezTo>
                  <a:pt x="1814371" y="1312092"/>
                  <a:pt x="1834078" y="1299335"/>
                  <a:pt x="1855011" y="1288869"/>
                </a:cubicBezTo>
                <a:cubicBezTo>
                  <a:pt x="1894673" y="1269038"/>
                  <a:pt x="1907345" y="1265618"/>
                  <a:pt x="1942097" y="1254035"/>
                </a:cubicBezTo>
                <a:cubicBezTo>
                  <a:pt x="1953708" y="1245326"/>
                  <a:pt x="1964623" y="1235602"/>
                  <a:pt x="1976931" y="1227909"/>
                </a:cubicBezTo>
                <a:cubicBezTo>
                  <a:pt x="1987940" y="1221029"/>
                  <a:pt x="2001201" y="1218038"/>
                  <a:pt x="2011765" y="1210492"/>
                </a:cubicBezTo>
                <a:cubicBezTo>
                  <a:pt x="2021787" y="1203334"/>
                  <a:pt x="2028038" y="1191756"/>
                  <a:pt x="2037891" y="1184366"/>
                </a:cubicBezTo>
                <a:cubicBezTo>
                  <a:pt x="2051432" y="1174210"/>
                  <a:pt x="2066920" y="1166949"/>
                  <a:pt x="2081434" y="1158240"/>
                </a:cubicBezTo>
                <a:cubicBezTo>
                  <a:pt x="2127878" y="1088575"/>
                  <a:pt x="2066920" y="1172754"/>
                  <a:pt x="2124977" y="1114697"/>
                </a:cubicBezTo>
                <a:cubicBezTo>
                  <a:pt x="2132378" y="1107296"/>
                  <a:pt x="2135694" y="1096612"/>
                  <a:pt x="2142394" y="1088572"/>
                </a:cubicBezTo>
                <a:cubicBezTo>
                  <a:pt x="2150279" y="1079111"/>
                  <a:pt x="2161457" y="1072536"/>
                  <a:pt x="2168520" y="1062446"/>
                </a:cubicBezTo>
                <a:cubicBezTo>
                  <a:pt x="2187984" y="1034640"/>
                  <a:pt x="2213715" y="980765"/>
                  <a:pt x="2229480" y="949235"/>
                </a:cubicBezTo>
                <a:cubicBezTo>
                  <a:pt x="2235286" y="926012"/>
                  <a:pt x="2240599" y="902660"/>
                  <a:pt x="2246897" y="879566"/>
                </a:cubicBezTo>
                <a:cubicBezTo>
                  <a:pt x="2249312" y="870710"/>
                  <a:pt x="2253805" y="862441"/>
                  <a:pt x="2255605" y="853440"/>
                </a:cubicBezTo>
                <a:cubicBezTo>
                  <a:pt x="2265357" y="804678"/>
                  <a:pt x="2269251" y="733235"/>
                  <a:pt x="2273023" y="687977"/>
                </a:cubicBezTo>
                <a:cubicBezTo>
                  <a:pt x="2270120" y="647337"/>
                  <a:pt x="2271395" y="606181"/>
                  <a:pt x="2264314" y="566057"/>
                </a:cubicBezTo>
                <a:cubicBezTo>
                  <a:pt x="2262495" y="555750"/>
                  <a:pt x="2253053" y="548396"/>
                  <a:pt x="2246897" y="539932"/>
                </a:cubicBezTo>
                <a:cubicBezTo>
                  <a:pt x="2229823" y="516455"/>
                  <a:pt x="2213537" y="492303"/>
                  <a:pt x="2194645" y="470263"/>
                </a:cubicBezTo>
                <a:cubicBezTo>
                  <a:pt x="2177228" y="449943"/>
                  <a:pt x="2161318" y="428227"/>
                  <a:pt x="2142394" y="409303"/>
                </a:cubicBezTo>
                <a:cubicBezTo>
                  <a:pt x="2107220" y="374129"/>
                  <a:pt x="1986458" y="290072"/>
                  <a:pt x="1968223" y="278675"/>
                </a:cubicBezTo>
                <a:cubicBezTo>
                  <a:pt x="1945000" y="264161"/>
                  <a:pt x="1924043" y="245146"/>
                  <a:pt x="1898554" y="235132"/>
                </a:cubicBezTo>
                <a:cubicBezTo>
                  <a:pt x="1770113" y="184673"/>
                  <a:pt x="1758216" y="187109"/>
                  <a:pt x="1654714" y="174172"/>
                </a:cubicBezTo>
                <a:cubicBezTo>
                  <a:pt x="1538600" y="177075"/>
                  <a:pt x="1422396" y="177484"/>
                  <a:pt x="1306371" y="182880"/>
                </a:cubicBezTo>
                <a:cubicBezTo>
                  <a:pt x="1283402" y="183948"/>
                  <a:pt x="1235402" y="219015"/>
                  <a:pt x="1227994" y="226423"/>
                </a:cubicBezTo>
                <a:cubicBezTo>
                  <a:pt x="1219285" y="235132"/>
                  <a:pt x="1212561" y="246439"/>
                  <a:pt x="1201868" y="252549"/>
                </a:cubicBezTo>
                <a:cubicBezTo>
                  <a:pt x="1191476" y="258487"/>
                  <a:pt x="1178542" y="257969"/>
                  <a:pt x="1167034" y="261257"/>
                </a:cubicBezTo>
                <a:cubicBezTo>
                  <a:pt x="1079540" y="286255"/>
                  <a:pt x="1215022" y="251437"/>
                  <a:pt x="1106074" y="278675"/>
                </a:cubicBezTo>
                <a:cubicBezTo>
                  <a:pt x="1091560" y="272869"/>
                  <a:pt x="1072825" y="273022"/>
                  <a:pt x="1062531" y="261257"/>
                </a:cubicBezTo>
                <a:cubicBezTo>
                  <a:pt x="1050441" y="247440"/>
                  <a:pt x="1050920" y="226423"/>
                  <a:pt x="1045114" y="209006"/>
                </a:cubicBezTo>
                <a:cubicBezTo>
                  <a:pt x="1042211" y="200297"/>
                  <a:pt x="1038205" y="191882"/>
                  <a:pt x="1036405" y="182880"/>
                </a:cubicBezTo>
                <a:cubicBezTo>
                  <a:pt x="1033502" y="168366"/>
                  <a:pt x="1035041" y="152189"/>
                  <a:pt x="1027697" y="139337"/>
                </a:cubicBezTo>
                <a:cubicBezTo>
                  <a:pt x="1017915" y="122218"/>
                  <a:pt x="981647" y="116525"/>
                  <a:pt x="966737" y="113212"/>
                </a:cubicBezTo>
                <a:cubicBezTo>
                  <a:pt x="929152" y="104860"/>
                  <a:pt x="840961" y="89561"/>
                  <a:pt x="818691" y="87086"/>
                </a:cubicBezTo>
                <a:lnTo>
                  <a:pt x="740314" y="78377"/>
                </a:lnTo>
                <a:cubicBezTo>
                  <a:pt x="737411" y="69669"/>
                  <a:pt x="737339" y="59420"/>
                  <a:pt x="731605" y="52252"/>
                </a:cubicBezTo>
                <a:cubicBezTo>
                  <a:pt x="703065" y="16577"/>
                  <a:pt x="705480" y="49919"/>
                  <a:pt x="705480" y="26126"/>
                </a:cubicBezTo>
                <a:lnTo>
                  <a:pt x="705480" y="26126"/>
                </a:lnTo>
              </a:path>
            </a:pathLst>
          </a:cu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5CF290-40B8-8BEB-1009-2EDA8AD7BE84}"/>
              </a:ext>
            </a:extLst>
          </p:cNvPr>
          <p:cNvSpPr/>
          <p:nvPr/>
        </p:nvSpPr>
        <p:spPr bwMode="auto">
          <a:xfrm>
            <a:off x="6384526" y="2045411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" name="Line Callout 1 (Border and Accent Bar) 2">
            <a:extLst>
              <a:ext uri="{FF2B5EF4-FFF2-40B4-BE49-F238E27FC236}">
                <a16:creationId xmlns:a16="http://schemas.microsoft.com/office/drawing/2014/main" id="{718DBDB4-49D9-16D8-9F1E-334944980FF1}"/>
              </a:ext>
            </a:extLst>
          </p:cNvPr>
          <p:cNvSpPr/>
          <p:nvPr/>
        </p:nvSpPr>
        <p:spPr bwMode="auto">
          <a:xfrm>
            <a:off x="6956026" y="1629911"/>
            <a:ext cx="1371600" cy="611793"/>
          </a:xfrm>
          <a:prstGeom prst="accentBorderCallout1">
            <a:avLst>
              <a:gd name="adj1" fmla="val 18750"/>
              <a:gd name="adj2" fmla="val -8333"/>
              <a:gd name="adj3" fmla="val 68127"/>
              <a:gd name="adj4" fmla="val -295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 healthy 33-year old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who hasn’t got her flu shot yet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4A4C9-779C-39FD-4F9F-B2A598EE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/>
          <a:lstStyle/>
          <a:p>
            <a:r>
              <a:rPr lang="en-US" dirty="0"/>
              <a:t>At $0.05/call</a:t>
            </a: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774F7D8A-4433-1A45-D81E-86E8D3ECC576}"/>
              </a:ext>
            </a:extLst>
          </p:cNvPr>
          <p:cNvSpPr/>
          <p:nvPr/>
        </p:nvSpPr>
        <p:spPr bwMode="auto">
          <a:xfrm flipH="1">
            <a:off x="228600" y="3178680"/>
            <a:ext cx="1266092" cy="688470"/>
          </a:xfrm>
          <a:prstGeom prst="accentBorderCallout1">
            <a:avLst>
              <a:gd name="adj1" fmla="val 18750"/>
              <a:gd name="adj2" fmla="val -8333"/>
              <a:gd name="adj3" fmla="val -72855"/>
              <a:gd name="adj4" fmla="val -7443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Calls for which expected value &gt; 0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700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8C64-E4A3-3088-437A-7E939AC9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858D6-45D1-EAAF-73CA-709412DB6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4100" y="2038350"/>
            <a:ext cx="4495800" cy="457200"/>
          </a:xfrm>
        </p:spPr>
        <p:txBody>
          <a:bodyPr/>
          <a:lstStyle/>
          <a:p>
            <a:pPr rt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vimeo.com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/1020044938</a:t>
            </a: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1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940298-572F-811F-7211-88A52A55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206C0-F80C-D2C4-0B17-8641DDCDB8B5}"/>
              </a:ext>
            </a:extLst>
          </p:cNvPr>
          <p:cNvSpPr/>
          <p:nvPr/>
        </p:nvSpPr>
        <p:spPr bwMode="auto">
          <a:xfrm>
            <a:off x="76200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Pre-training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on care plans, healthcare regulatory documents, medical manuals, drug databases, etc.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general clinical knowledge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76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A307A-B7E9-1829-92DA-93E7D2CC7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0BAA44-6AAC-69F8-E394-9C1CACCD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F417-DB32-D718-4EF8-9F068B5FAD65}"/>
              </a:ext>
            </a:extLst>
          </p:cNvPr>
          <p:cNvSpPr/>
          <p:nvPr/>
        </p:nvSpPr>
        <p:spPr bwMode="auto">
          <a:xfrm>
            <a:off x="76200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Pre-training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on care plans, healthcare regulatory documents, medical manuals, drug databases, etc.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general clinical knowledge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9E16D-22A7-E07C-7A83-162C85A132C6}"/>
              </a:ext>
            </a:extLst>
          </p:cNvPr>
          <p:cNvSpPr/>
          <p:nvPr/>
        </p:nvSpPr>
        <p:spPr bwMode="auto">
          <a:xfrm>
            <a:off x="3276600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Instruction Tuning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on many-turn patient-nurse dialogs.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how to talk with a patient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F896E4-A4BC-0E2B-4651-195ACE120A01}"/>
              </a:ext>
            </a:extLst>
          </p:cNvPr>
          <p:cNvSpPr/>
          <p:nvPr/>
        </p:nvSpPr>
        <p:spPr bwMode="auto">
          <a:xfrm>
            <a:off x="2743200" y="257175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5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E64-3F9F-4D7F-32EE-1A5265A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E0D5-E30C-2815-F1B0-BB8C92CDEB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 Project Poster Session: Tues Dec 3</a:t>
            </a:r>
          </a:p>
        </p:txBody>
      </p:sp>
    </p:spTree>
    <p:extLst>
      <p:ext uri="{BB962C8B-B14F-4D97-AF65-F5344CB8AC3E}">
        <p14:creationId xmlns:p14="http://schemas.microsoft.com/office/powerpoint/2010/main" val="78270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F156-26C0-FAEF-5D79-5D95A9F9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3F2C1C-C081-2487-4017-3A8896A0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40C1A-BA2E-2A0F-4AE0-1C0E4C96158A}"/>
              </a:ext>
            </a:extLst>
          </p:cNvPr>
          <p:cNvSpPr/>
          <p:nvPr/>
        </p:nvSpPr>
        <p:spPr bwMode="auto">
          <a:xfrm>
            <a:off x="76200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Pre-training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on care plans, healthcare regulatory documents, medical manuals, drug databases, etc.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general clinical knowledge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88B37-9E9D-8C1D-3A18-8EEF6B741CAC}"/>
              </a:ext>
            </a:extLst>
          </p:cNvPr>
          <p:cNvSpPr/>
          <p:nvPr/>
        </p:nvSpPr>
        <p:spPr bwMode="auto">
          <a:xfrm>
            <a:off x="3276600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Instruction Tuning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on many-turn patient-nurse dialogs.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how to talk with a patient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26FE2-E6C1-4AAA-AD45-127F65887D17}"/>
              </a:ext>
            </a:extLst>
          </p:cNvPr>
          <p:cNvSpPr/>
          <p:nvPr/>
        </p:nvSpPr>
        <p:spPr bwMode="auto">
          <a:xfrm>
            <a:off x="6497515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RLHF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Graded model outputs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how to distinguish (and produce) a good vs. bad response</a:t>
            </a: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437B551-D851-FE63-BC3D-461692368149}"/>
              </a:ext>
            </a:extLst>
          </p:cNvPr>
          <p:cNvSpPr/>
          <p:nvPr/>
        </p:nvSpPr>
        <p:spPr bwMode="auto">
          <a:xfrm>
            <a:off x="2743200" y="257175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658FF1F-FA17-728B-96F7-A87E59053FC8}"/>
              </a:ext>
            </a:extLst>
          </p:cNvPr>
          <p:cNvSpPr/>
          <p:nvPr/>
        </p:nvSpPr>
        <p:spPr bwMode="auto">
          <a:xfrm>
            <a:off x="6019800" y="253365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4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4D4A-4716-0F88-631A-81E099EC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C057FA-A61C-0CB4-F2CC-76D65625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C2F79-41AF-07E1-222D-771012AFC503}"/>
              </a:ext>
            </a:extLst>
          </p:cNvPr>
          <p:cNvSpPr/>
          <p:nvPr/>
        </p:nvSpPr>
        <p:spPr bwMode="auto">
          <a:xfrm>
            <a:off x="76200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Pre-training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collection of proprietary data including clinical care plans, healthcare regulatory documents, medical manuals, drug databases, and other high-quality medical reasoning documents.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33278B-9494-4676-4B3C-BB7F698B5454}"/>
              </a:ext>
            </a:extLst>
          </p:cNvPr>
          <p:cNvSpPr/>
          <p:nvPr/>
        </p:nvSpPr>
        <p:spPr bwMode="auto">
          <a:xfrm>
            <a:off x="3276600" y="1581150"/>
            <a:ext cx="2570285" cy="2286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Instruction Tuning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how to talk with a patient in a long conversation </a:t>
            </a:r>
            <a:endParaRPr lang="en-US" sz="2000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90F2BB-935C-B3CB-5568-EB23F3E94427}"/>
              </a:ext>
            </a:extLst>
          </p:cNvPr>
          <p:cNvSpPr/>
          <p:nvPr/>
        </p:nvSpPr>
        <p:spPr bwMode="auto">
          <a:xfrm>
            <a:off x="6497515" y="1581150"/>
            <a:ext cx="2570285" cy="228600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RLHF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how to distinguish (and produce) a good vs. bad response</a:t>
            </a:r>
            <a:endParaRPr lang="en-US" sz="2000" dirty="0">
              <a:solidFill>
                <a:schemeClr val="bg1"/>
              </a:solidFill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B204E5-73BB-8A8C-F0D7-B6995BDE554A}"/>
              </a:ext>
            </a:extLst>
          </p:cNvPr>
          <p:cNvSpPr/>
          <p:nvPr/>
        </p:nvSpPr>
        <p:spPr bwMode="auto">
          <a:xfrm>
            <a:off x="2743200" y="257175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BCE1510-139E-B305-C603-E48D99BCE9F7}"/>
              </a:ext>
            </a:extLst>
          </p:cNvPr>
          <p:cNvSpPr/>
          <p:nvPr/>
        </p:nvSpPr>
        <p:spPr bwMode="auto">
          <a:xfrm>
            <a:off x="6019800" y="253365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79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0A5A-828A-79DC-517B-6145D28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300375-EA70-7648-5948-7DEC0C0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Training Data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6A04E1-90B6-EB91-2830-CBB35C0914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09750"/>
            <a:ext cx="8229600" cy="2819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Hire p</a:t>
            </a:r>
            <a:r>
              <a:rPr lang="en-US" sz="1400" dirty="0"/>
              <a:t>atient actors and RNs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 a set of “scenario templates”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Actors + RNs loosely act out these scenes</a:t>
            </a:r>
          </a:p>
          <a:p>
            <a:pPr marL="0" indent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027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05288-2821-7FDA-2C23-17686F1B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78221-0171-F625-73FF-18500FD1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895350"/>
            <a:ext cx="4821268" cy="39296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EB0B00-B9C1-993D-6F14-9981C31B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Recorded Scene </a:t>
            </a:r>
          </a:p>
        </p:txBody>
      </p:sp>
    </p:spTree>
    <p:extLst>
      <p:ext uri="{BB962C8B-B14F-4D97-AF65-F5344CB8AC3E}">
        <p14:creationId xmlns:p14="http://schemas.microsoft.com/office/powerpoint/2010/main" val="388930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A1F3-8644-D849-DBE3-52C269053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AEE-7A73-0997-638E-261F4642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Bootstrapped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510CA-CAE3-D7FC-E108-CCCC5D0057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9A3D8-C3C5-0A19-A28B-1A6491A03E6C}"/>
              </a:ext>
            </a:extLst>
          </p:cNvPr>
          <p:cNvSpPr/>
          <p:nvPr/>
        </p:nvSpPr>
        <p:spPr bwMode="auto">
          <a:xfrm>
            <a:off x="457200" y="1581151"/>
            <a:ext cx="48768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1. Train model 0 on ‘acted’ dialogs </a:t>
            </a:r>
          </a:p>
        </p:txBody>
      </p:sp>
    </p:spTree>
    <p:extLst>
      <p:ext uri="{BB962C8B-B14F-4D97-AF65-F5344CB8AC3E}">
        <p14:creationId xmlns:p14="http://schemas.microsoft.com/office/powerpoint/2010/main" val="186497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0805-62FA-79ED-D771-7348DDF4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Bootstrapped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28703-986F-0DE1-F8E5-AE4CB44A6B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1C8212-8D61-8745-D1E9-E7A9CB946DD0}"/>
              </a:ext>
            </a:extLst>
          </p:cNvPr>
          <p:cNvSpPr/>
          <p:nvPr/>
        </p:nvSpPr>
        <p:spPr bwMode="auto">
          <a:xfrm>
            <a:off x="457200" y="1581151"/>
            <a:ext cx="48768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1. Train model 0 on ‘acted’ dialogs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D0494-7B90-4A69-FECD-1468758F6C6E}"/>
              </a:ext>
            </a:extLst>
          </p:cNvPr>
          <p:cNvSpPr/>
          <p:nvPr/>
        </p:nvSpPr>
        <p:spPr bwMode="auto">
          <a:xfrm>
            <a:off x="457200" y="2643032"/>
            <a:ext cx="51054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2. Use model 0 to produce new dialogs</a:t>
            </a:r>
          </a:p>
        </p:txBody>
      </p:sp>
    </p:spTree>
    <p:extLst>
      <p:ext uri="{BB962C8B-B14F-4D97-AF65-F5344CB8AC3E}">
        <p14:creationId xmlns:p14="http://schemas.microsoft.com/office/powerpoint/2010/main" val="363493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C06F5-0F39-5A08-DC6A-2BB25D8F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6242-797C-A73B-FEE6-86D72B7D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Bootstrapped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3F28C-CF37-9F3A-E9C0-2AD5C69B1D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CF509-2451-F56D-3870-BE9B17D2DDFE}"/>
              </a:ext>
            </a:extLst>
          </p:cNvPr>
          <p:cNvSpPr/>
          <p:nvPr/>
        </p:nvSpPr>
        <p:spPr bwMode="auto">
          <a:xfrm>
            <a:off x="457200" y="1581151"/>
            <a:ext cx="48768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1. Train model 0 on ‘acted’ dialogs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A26F2-3E8F-3A27-B25E-2A3A90339851}"/>
              </a:ext>
            </a:extLst>
          </p:cNvPr>
          <p:cNvSpPr/>
          <p:nvPr/>
        </p:nvSpPr>
        <p:spPr bwMode="auto">
          <a:xfrm>
            <a:off x="457200" y="2643032"/>
            <a:ext cx="51054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2. Use model 0 to produce new dialogs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E1F2C-8309-3F48-946C-981F94AE23CF}"/>
              </a:ext>
            </a:extLst>
          </p:cNvPr>
          <p:cNvSpPr/>
          <p:nvPr/>
        </p:nvSpPr>
        <p:spPr bwMode="auto">
          <a:xfrm>
            <a:off x="457200" y="3790950"/>
            <a:ext cx="51054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3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. Train model 1 on new dialogs </a:t>
            </a:r>
          </a:p>
        </p:txBody>
      </p:sp>
    </p:spTree>
    <p:extLst>
      <p:ext uri="{BB962C8B-B14F-4D97-AF65-F5344CB8AC3E}">
        <p14:creationId xmlns:p14="http://schemas.microsoft.com/office/powerpoint/2010/main" val="2407103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79668-2113-AA95-E1F8-196F1560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D9E7-981D-707E-CD70-1E99C1EF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Bootstrapped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954D7-A0AD-0121-FC0F-62B1AC838C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9EEC810-324F-9E84-CCE8-78C15CDE7406}"/>
              </a:ext>
            </a:extLst>
          </p:cNvPr>
          <p:cNvSpPr/>
          <p:nvPr/>
        </p:nvSpPr>
        <p:spPr bwMode="auto">
          <a:xfrm>
            <a:off x="5943600" y="2800350"/>
            <a:ext cx="502058" cy="13403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CB58-E1CB-B888-5D9C-D305110E1CE6}"/>
              </a:ext>
            </a:extLst>
          </p:cNvPr>
          <p:cNvSpPr txBox="1"/>
          <p:nvPr/>
        </p:nvSpPr>
        <p:spPr>
          <a:xfrm>
            <a:off x="6495466" y="300886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1458E-E706-CDA6-FDA6-EC913B91CA09}"/>
              </a:ext>
            </a:extLst>
          </p:cNvPr>
          <p:cNvSpPr/>
          <p:nvPr/>
        </p:nvSpPr>
        <p:spPr bwMode="auto">
          <a:xfrm>
            <a:off x="457200" y="1581151"/>
            <a:ext cx="48768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1. Train model 0 on ‘acted’ dialogs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6831BD-8E88-C1F7-93CA-8C60F70C6E67}"/>
              </a:ext>
            </a:extLst>
          </p:cNvPr>
          <p:cNvSpPr/>
          <p:nvPr/>
        </p:nvSpPr>
        <p:spPr bwMode="auto">
          <a:xfrm>
            <a:off x="457200" y="2643032"/>
            <a:ext cx="51054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2. Use model 0 to produce new dialogs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AFC78-3E6C-8A32-FB06-74AD32511601}"/>
              </a:ext>
            </a:extLst>
          </p:cNvPr>
          <p:cNvSpPr/>
          <p:nvPr/>
        </p:nvSpPr>
        <p:spPr bwMode="auto">
          <a:xfrm>
            <a:off x="457200" y="3790950"/>
            <a:ext cx="5105400" cy="5512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3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. Train model 1 on new dialogs </a:t>
            </a:r>
          </a:p>
        </p:txBody>
      </p:sp>
    </p:spTree>
    <p:extLst>
      <p:ext uri="{BB962C8B-B14F-4D97-AF65-F5344CB8AC3E}">
        <p14:creationId xmlns:p14="http://schemas.microsoft.com/office/powerpoint/2010/main" val="126735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F4CC-904B-5E68-E52D-1EE97C85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oup of red rectangular objects with white text&#10;&#10;Description automatically generated">
            <a:extLst>
              <a:ext uri="{FF2B5EF4-FFF2-40B4-BE49-F238E27FC236}">
                <a16:creationId xmlns:a16="http://schemas.microsoft.com/office/drawing/2014/main" id="{CFA4A800-B06C-2DBA-6940-FAF6148F87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685800" y="1123950"/>
            <a:ext cx="7077196" cy="3352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E37D8-3F59-6690-E5A8-AE8D4C42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Bootstrapped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CAE84-E5F7-7DCF-7F99-B35A346D5B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9BBE-3193-901A-C4A8-1779F11B739B}"/>
              </a:ext>
            </a:extLst>
          </p:cNvPr>
          <p:cNvSpPr/>
          <p:nvPr/>
        </p:nvSpPr>
        <p:spPr bwMode="auto">
          <a:xfrm>
            <a:off x="3352800" y="2066192"/>
            <a:ext cx="3352800" cy="685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Any concerns with this?</a:t>
            </a:r>
          </a:p>
        </p:txBody>
      </p:sp>
    </p:spTree>
    <p:extLst>
      <p:ext uri="{BB962C8B-B14F-4D97-AF65-F5344CB8AC3E}">
        <p14:creationId xmlns:p14="http://schemas.microsoft.com/office/powerpoint/2010/main" val="1895504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D565-087C-D69B-9726-50B8F8AB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1C1FE-A8BD-4035-F25E-C8C9F9201E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81150"/>
            <a:ext cx="8229600" cy="3048000"/>
          </a:xfrm>
        </p:spPr>
        <p:txBody>
          <a:bodyPr/>
          <a:lstStyle/>
          <a:p>
            <a:pPr marL="0" indent="0"/>
            <a:r>
              <a:rPr lang="en-US" sz="1600" dirty="0"/>
              <a:t>Recruit &gt;1100 RNs and &gt;130 MDs, as patients. </a:t>
            </a:r>
          </a:p>
          <a:p>
            <a:pPr marL="0" indent="0"/>
            <a:endParaRPr lang="en-US" sz="1600" dirty="0"/>
          </a:p>
          <a:p>
            <a:pPr marL="0" indent="0"/>
            <a:r>
              <a:rPr lang="en-US" sz="1600" dirty="0"/>
              <a:t>3,475 encounters</a:t>
            </a:r>
          </a:p>
          <a:p>
            <a:pPr marL="0" indent="0"/>
            <a:endParaRPr lang="en-US" sz="1600" dirty="0"/>
          </a:p>
          <a:p>
            <a:pPr marL="0" indent="0"/>
            <a:r>
              <a:rPr lang="en-US" sz="1600" dirty="0"/>
              <a:t>Discard all conversations &lt; 20 turns (~4mins)</a:t>
            </a:r>
          </a:p>
          <a:p>
            <a:pPr marL="0" indent="0"/>
            <a:endParaRPr lang="en-US" sz="1600" dirty="0"/>
          </a:p>
          <a:p>
            <a:pPr marL="0" indent="0"/>
            <a:r>
              <a:rPr lang="en-US" sz="1600" dirty="0"/>
              <a:t>Baseline: 60 nurses acting as care manager (instead of Polaris).  </a:t>
            </a:r>
          </a:p>
          <a:p>
            <a:pPr marL="0" indent="0"/>
            <a:endParaRPr lang="en-US" sz="1600" dirty="0"/>
          </a:p>
          <a:p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F8C11D-1DCB-514B-6C57-3269E87B54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3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C3B50-1E9F-6E45-0AB0-5592DAB5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3FA2-6711-029C-5EE9-806D459C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AAF6-AB38-6A25-A56E-138493AE7A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Hippocratic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Keiji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Definitive 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Parting thoughts </a:t>
            </a:r>
          </a:p>
          <a:p>
            <a:pPr marL="0" indent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579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734A0-52F9-5C83-30CE-68562573C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table of medical information&#10;&#10;Description automatically generated with medium confidence">
            <a:extLst>
              <a:ext uri="{FF2B5EF4-FFF2-40B4-BE49-F238E27FC236}">
                <a16:creationId xmlns:a16="http://schemas.microsoft.com/office/drawing/2014/main" id="{AFA4640F-0591-A567-A4A2-2DE26146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28"/>
            <a:ext cx="461911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19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80F7-14CF-7659-6E86-36667818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5815-9617-CAB6-EEBA-4283435B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94B8-08CB-96FD-4557-F6BE01C416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Hippocratic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Keiji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Definitive 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Parting thoughts </a:t>
            </a:r>
          </a:p>
          <a:p>
            <a:pPr marL="0" indent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347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CBCF-FAD6-DE22-8AED-B7A24AF3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88A5-E252-4E27-275B-4485E57F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Didn’t We Study </a:t>
            </a:r>
            <a:r>
              <a:rPr lang="en-US" dirty="0" err="1"/>
              <a:t>AI+Clinical</a:t>
            </a:r>
            <a:r>
              <a:rPr lang="en-US" dirty="0"/>
              <a:t> Trials Already?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68E5A-C534-555F-040E-C393EA728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AD96EF-C95E-5314-6480-D331FF909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6" y="1200150"/>
            <a:ext cx="6172200" cy="33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71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4E75A5-A043-AA41-5036-CE1AA749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E076E-E808-3A60-21C5-A14B09C5B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7FC2A-A5B5-CA58-A835-96531DA99133}"/>
              </a:ext>
            </a:extLst>
          </p:cNvPr>
          <p:cNvSpPr/>
          <p:nvPr/>
        </p:nvSpPr>
        <p:spPr bwMode="auto">
          <a:xfrm>
            <a:off x="228600" y="2857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Protocol development</a:t>
            </a:r>
          </a:p>
          <a:p>
            <a:r>
              <a:rPr lang="en-US" sz="1200" dirty="0">
                <a:solidFill>
                  <a:schemeClr val="bg1"/>
                </a:solidFill>
              </a:rPr>
              <a:t>Inclusion/exclusion criteria. Trial design. Endpoint selection. Timeline. Trial size. etc.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F74EDD-7D71-662F-A919-DB272DB448E6}"/>
              </a:ext>
            </a:extLst>
          </p:cNvPr>
          <p:cNvSpPr/>
          <p:nvPr/>
        </p:nvSpPr>
        <p:spPr bwMode="auto">
          <a:xfrm>
            <a:off x="228600" y="16573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Planning/Setup</a:t>
            </a:r>
          </a:p>
          <a:p>
            <a:r>
              <a:rPr lang="en-US" sz="1200" dirty="0">
                <a:solidFill>
                  <a:schemeClr val="bg1"/>
                </a:solidFill>
              </a:rPr>
              <a:t>IRB </a:t>
            </a:r>
            <a:r>
              <a:rPr lang="en-US" sz="1200" dirty="0" err="1">
                <a:solidFill>
                  <a:schemeClr val="bg1"/>
                </a:solidFill>
              </a:rPr>
              <a:t>approval,staff</a:t>
            </a:r>
            <a:r>
              <a:rPr lang="en-US" sz="1200" dirty="0">
                <a:solidFill>
                  <a:schemeClr val="bg1"/>
                </a:solidFill>
              </a:rPr>
              <a:t> training.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9B4D5F-B7E9-942A-F0F4-9D9FE1F40B9C}"/>
              </a:ext>
            </a:extLst>
          </p:cNvPr>
          <p:cNvSpPr/>
          <p:nvPr/>
        </p:nvSpPr>
        <p:spPr bwMode="auto">
          <a:xfrm>
            <a:off x="228600" y="30289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Pre-screening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initial call, Medical record review, basic eligibility check.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9B871-C255-FD45-694F-C32A282279E2}"/>
              </a:ext>
            </a:extLst>
          </p:cNvPr>
          <p:cNvSpPr/>
          <p:nvPr/>
        </p:nvSpPr>
        <p:spPr bwMode="auto">
          <a:xfrm>
            <a:off x="212035" y="37147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Detailed screening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check detailed clinical records, lab tests, retention prediction, informed consent.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8E9BD-F41D-3703-9B1A-9F4D43F241FA}"/>
              </a:ext>
            </a:extLst>
          </p:cNvPr>
          <p:cNvSpPr/>
          <p:nvPr/>
        </p:nvSpPr>
        <p:spPr bwMode="auto">
          <a:xfrm>
            <a:off x="202096" y="44005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Patient Retention &amp; Monitoring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reminders, travel coordination, stipends. Adverse event detection.</a:t>
            </a: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009D40-5A12-C684-6171-C34697A3F2C1}"/>
              </a:ext>
            </a:extLst>
          </p:cNvPr>
          <p:cNvSpPr/>
          <p:nvPr/>
        </p:nvSpPr>
        <p:spPr bwMode="auto">
          <a:xfrm>
            <a:off x="228600" y="9715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Site Selection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review past performance, eligible patient density, etc.</a:t>
            </a: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22037A-D232-D295-B99E-F1F0B90B7227}"/>
              </a:ext>
            </a:extLst>
          </p:cNvPr>
          <p:cNvSpPr/>
          <p:nvPr/>
        </p:nvSpPr>
        <p:spPr bwMode="auto">
          <a:xfrm>
            <a:off x="245165" y="2343150"/>
            <a:ext cx="8458200" cy="5334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Patient Identification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Select candidate patients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150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C3EEA-BCBE-C18F-A837-5AE37598C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8BABC-DC74-C2B5-9CA3-D69B303831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53B796-7F59-9895-7C3C-719846B943D8}"/>
              </a:ext>
            </a:extLst>
          </p:cNvPr>
          <p:cNvSpPr/>
          <p:nvPr/>
        </p:nvSpPr>
        <p:spPr bwMode="auto">
          <a:xfrm>
            <a:off x="228600" y="2857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Protocol development</a:t>
            </a:r>
          </a:p>
          <a:p>
            <a:r>
              <a:rPr lang="en-US" sz="1200" dirty="0">
                <a:solidFill>
                  <a:srgbClr val="FFFF00"/>
                </a:solidFill>
              </a:rPr>
              <a:t>Inclusion/exclusion criteria. Trial design. Endpoint selection.</a:t>
            </a:r>
            <a:r>
              <a:rPr lang="en-US" sz="1200" dirty="0">
                <a:solidFill>
                  <a:schemeClr val="bg1"/>
                </a:solidFill>
              </a:rPr>
              <a:t> Timeline. Trial size. etc.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0F24F-D0CF-EE37-4D16-6C30D70FE989}"/>
              </a:ext>
            </a:extLst>
          </p:cNvPr>
          <p:cNvSpPr/>
          <p:nvPr/>
        </p:nvSpPr>
        <p:spPr bwMode="auto">
          <a:xfrm>
            <a:off x="228600" y="16573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Planning/Setup</a:t>
            </a:r>
          </a:p>
          <a:p>
            <a:r>
              <a:rPr lang="en-US" sz="1200" dirty="0">
                <a:solidFill>
                  <a:schemeClr val="bg1"/>
                </a:solidFill>
              </a:rPr>
              <a:t>IRB approval, staff training.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1F0FF-B17F-0E13-575F-D62D1FDCF7BB}"/>
              </a:ext>
            </a:extLst>
          </p:cNvPr>
          <p:cNvSpPr/>
          <p:nvPr/>
        </p:nvSpPr>
        <p:spPr bwMode="auto">
          <a:xfrm>
            <a:off x="228600" y="30289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Pre-screening</a:t>
            </a:r>
          </a:p>
          <a:p>
            <a:r>
              <a:rPr lang="en-US" sz="1200" dirty="0">
                <a:solidFill>
                  <a:srgbClr val="FFFF00"/>
                </a:solidFill>
              </a:rPr>
              <a:t>initial call, Medical record review, basic eligibility check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A3F3C-B951-70F3-0B75-62BB64813445}"/>
              </a:ext>
            </a:extLst>
          </p:cNvPr>
          <p:cNvSpPr/>
          <p:nvPr/>
        </p:nvSpPr>
        <p:spPr bwMode="auto">
          <a:xfrm>
            <a:off x="212035" y="37147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Detailed screening</a:t>
            </a:r>
          </a:p>
          <a:p>
            <a:r>
              <a:rPr lang="en-US" sz="1200" dirty="0">
                <a:solidFill>
                  <a:srgbClr val="FFFF00"/>
                </a:solidFill>
              </a:rPr>
              <a:t>check detailed clinical records, lab tests, retention prediction, informed consent.</a:t>
            </a: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4FECE5-9F0D-902D-2249-8F09F1C44E85}"/>
              </a:ext>
            </a:extLst>
          </p:cNvPr>
          <p:cNvSpPr/>
          <p:nvPr/>
        </p:nvSpPr>
        <p:spPr bwMode="auto">
          <a:xfrm>
            <a:off x="202096" y="44005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Patient Retention &amp; Monitoring</a:t>
            </a:r>
          </a:p>
          <a:p>
            <a:r>
              <a:rPr lang="en-US" sz="1200" dirty="0">
                <a:solidFill>
                  <a:srgbClr val="FFFF00"/>
                </a:solidFill>
              </a:rPr>
              <a:t>reminders</a:t>
            </a:r>
            <a:r>
              <a:rPr lang="en-US" sz="1200" dirty="0">
                <a:solidFill>
                  <a:schemeClr val="bg1"/>
                </a:solidFill>
              </a:rPr>
              <a:t>, travel coordination, stipends. </a:t>
            </a:r>
            <a:r>
              <a:rPr lang="en-US" sz="1200" dirty="0">
                <a:solidFill>
                  <a:srgbClr val="FFFF00"/>
                </a:solidFill>
              </a:rPr>
              <a:t>Adverse event detection.</a:t>
            </a: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9C6337-C55E-BF45-4EC3-0964D27FF02E}"/>
              </a:ext>
            </a:extLst>
          </p:cNvPr>
          <p:cNvSpPr/>
          <p:nvPr/>
        </p:nvSpPr>
        <p:spPr bwMode="auto">
          <a:xfrm>
            <a:off x="228600" y="9715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Site Selection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review past performance, eligible patient density, etc.</a:t>
            </a: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D52A2F-C82B-F4D0-AADD-72FC027C656D}"/>
              </a:ext>
            </a:extLst>
          </p:cNvPr>
          <p:cNvSpPr/>
          <p:nvPr/>
        </p:nvSpPr>
        <p:spPr bwMode="auto">
          <a:xfrm>
            <a:off x="245165" y="23431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Patient Identification</a:t>
            </a:r>
          </a:p>
          <a:p>
            <a:r>
              <a:rPr lang="en-US" sz="1200" dirty="0">
                <a:solidFill>
                  <a:srgbClr val="FFFF00"/>
                </a:solidFill>
              </a:rPr>
              <a:t>Select candidate patients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08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7D15B-2421-486C-F5C5-D16B6013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CE31F-00CE-06E7-55CB-E3C3CA80F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BD953-B64F-2ABE-C4F6-3BD9BB1E7AB8}"/>
              </a:ext>
            </a:extLst>
          </p:cNvPr>
          <p:cNvSpPr/>
          <p:nvPr/>
        </p:nvSpPr>
        <p:spPr bwMode="auto">
          <a:xfrm>
            <a:off x="228600" y="285750"/>
            <a:ext cx="8458200" cy="5334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Protocol development</a:t>
            </a:r>
          </a:p>
          <a:p>
            <a:r>
              <a:rPr lang="en-US" sz="1200" dirty="0">
                <a:solidFill>
                  <a:schemeClr val="bg1"/>
                </a:solidFill>
              </a:rPr>
              <a:t>Inclusion/exclusion criteria. Trial design. Endpoint selection. Timeline. Trial size. etc.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7CD90-9839-DC87-60B8-EF22131A9328}"/>
              </a:ext>
            </a:extLst>
          </p:cNvPr>
          <p:cNvSpPr/>
          <p:nvPr/>
        </p:nvSpPr>
        <p:spPr bwMode="auto">
          <a:xfrm>
            <a:off x="228600" y="16573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Planning/Setup</a:t>
            </a:r>
          </a:p>
          <a:p>
            <a:r>
              <a:rPr lang="en-US" sz="1200" dirty="0">
                <a:solidFill>
                  <a:schemeClr val="bg1"/>
                </a:solidFill>
              </a:rPr>
              <a:t>IRB </a:t>
            </a:r>
            <a:r>
              <a:rPr lang="en-US" sz="1200" dirty="0" err="1">
                <a:solidFill>
                  <a:schemeClr val="bg1"/>
                </a:solidFill>
              </a:rPr>
              <a:t>approval,staff</a:t>
            </a:r>
            <a:r>
              <a:rPr lang="en-US" sz="1200" dirty="0">
                <a:solidFill>
                  <a:schemeClr val="bg1"/>
                </a:solidFill>
              </a:rPr>
              <a:t> training.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37EC5F-9795-3D55-5B58-F024C5F46CC9}"/>
              </a:ext>
            </a:extLst>
          </p:cNvPr>
          <p:cNvSpPr/>
          <p:nvPr/>
        </p:nvSpPr>
        <p:spPr bwMode="auto">
          <a:xfrm>
            <a:off x="228600" y="30289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Pre-screening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initial call, Medical record review, basic eligibility check.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4DD2C-9483-E95B-E1CF-C6C562EA9A9B}"/>
              </a:ext>
            </a:extLst>
          </p:cNvPr>
          <p:cNvSpPr/>
          <p:nvPr/>
        </p:nvSpPr>
        <p:spPr bwMode="auto">
          <a:xfrm>
            <a:off x="212035" y="37147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Detailed screening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check detailed clinical records, lab tests, retention prediction, informed consent.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168AF4-116A-AC16-6C0F-D7D1F6AC8853}"/>
              </a:ext>
            </a:extLst>
          </p:cNvPr>
          <p:cNvSpPr/>
          <p:nvPr/>
        </p:nvSpPr>
        <p:spPr bwMode="auto">
          <a:xfrm>
            <a:off x="202096" y="44005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Patient Retention &amp; Monitoring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reminders, travel coordination, stipends. Adverse event detection.</a:t>
            </a: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CA599-E011-97FE-B288-4405CF31A780}"/>
              </a:ext>
            </a:extLst>
          </p:cNvPr>
          <p:cNvSpPr/>
          <p:nvPr/>
        </p:nvSpPr>
        <p:spPr bwMode="auto">
          <a:xfrm>
            <a:off x="228600" y="9715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Site Selection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review past performance, eligible patient density, etc.</a:t>
            </a:r>
          </a:p>
          <a:p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77603-63E0-E3EC-8268-BF2EED1BD7E3}"/>
              </a:ext>
            </a:extLst>
          </p:cNvPr>
          <p:cNvSpPr/>
          <p:nvPr/>
        </p:nvSpPr>
        <p:spPr bwMode="auto">
          <a:xfrm>
            <a:off x="245165" y="2343150"/>
            <a:ext cx="8458200" cy="5334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Patient Identification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Select candidate patients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97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09EAE-FAC4-E8D0-4409-379075DD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5A20-0C38-84F1-2C99-2166FAA5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Eroom’s</a:t>
            </a:r>
            <a:r>
              <a:rPr lang="en-US" dirty="0"/>
              <a:t>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00943-64AB-E7D6-5201-A5D9C271A4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7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14CC9-31EC-013B-E445-EFE6AD98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051-3911-4346-EE2F-E427784C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Eroom’s</a:t>
            </a:r>
            <a:r>
              <a:rPr lang="en-US" dirty="0"/>
              <a:t>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29DF3-2DB7-62AF-1C26-0B32A8F8C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 descr="A graph showing the difference between drug and drug&#10;&#10;Description automatically generated with medium confidence">
            <a:extLst>
              <a:ext uri="{FF2B5EF4-FFF2-40B4-BE49-F238E27FC236}">
                <a16:creationId xmlns:a16="http://schemas.microsoft.com/office/drawing/2014/main" id="{2381408F-D491-0EC0-62E6-30B91313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12381"/>
            <a:ext cx="6324600" cy="3696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9E070-7A1C-A95E-59F5-CF6913D96477}"/>
              </a:ext>
            </a:extLst>
          </p:cNvPr>
          <p:cNvSpPr txBox="1"/>
          <p:nvPr/>
        </p:nvSpPr>
        <p:spPr>
          <a:xfrm>
            <a:off x="76200" y="4626918"/>
            <a:ext cx="7543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/>
              </a:rPr>
              <a:t>https://www.researchgate.net/figure/Erooms-law-the-number-of-new-molecules-approved-by-the-US-Food-and-Drug-Administration_fig4_326479089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672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04A71C-0718-D1C3-E710-56EA5E25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61950"/>
            <a:ext cx="7772400" cy="3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31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6326-7486-07FC-EB25-4365FD37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FD71-2B8F-845F-781E-DD1C97AA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Clinical Trial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392FF-5717-F4DE-7C07-218A575158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6174118-1462-C788-AD05-9EF3984B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276350"/>
            <a:ext cx="3581400" cy="33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7340B-6206-6D87-DA54-7AD003B3B0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19D5C5-7211-AEBD-95B3-07C23AFBD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1950"/>
            <a:ext cx="7498623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80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7F0F1-A67F-4544-8205-B64EE099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E5BB346D-BCE1-B30D-4296-48A72CB1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15" y="2941105"/>
            <a:ext cx="4149969" cy="1388044"/>
          </a:xfrm>
          <a:prstGeom prst="rect">
            <a:avLst/>
          </a:prstGeom>
        </p:spPr>
      </p:pic>
      <p:sp>
        <p:nvSpPr>
          <p:cNvPr id="4" name="Line Callout 2 (Border and Accent Bar) 3">
            <a:extLst>
              <a:ext uri="{FF2B5EF4-FFF2-40B4-BE49-F238E27FC236}">
                <a16:creationId xmlns:a16="http://schemas.microsoft.com/office/drawing/2014/main" id="{EA26242A-2FD1-71E5-E7AD-0336D9A58E79}"/>
              </a:ext>
            </a:extLst>
          </p:cNvPr>
          <p:cNvSpPr/>
          <p:nvPr/>
        </p:nvSpPr>
        <p:spPr bwMode="auto">
          <a:xfrm>
            <a:off x="6612918" y="835208"/>
            <a:ext cx="2378681" cy="224224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878"/>
              <a:gd name="adj6" fmla="val -1693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2B958-4EBC-C1B0-859E-EA468543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Clinical Trial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444BD-2212-DD7C-BD62-CE407D4A46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0" name="Internal Storage 99">
            <a:extLst>
              <a:ext uri="{FF2B5EF4-FFF2-40B4-BE49-F238E27FC236}">
                <a16:creationId xmlns:a16="http://schemas.microsoft.com/office/drawing/2014/main" id="{AEE1875E-D1DF-1AB8-00C8-C3AFBD3F4276}"/>
              </a:ext>
            </a:extLst>
          </p:cNvPr>
          <p:cNvSpPr/>
          <p:nvPr/>
        </p:nvSpPr>
        <p:spPr bwMode="auto">
          <a:xfrm>
            <a:off x="2133600" y="1579793"/>
            <a:ext cx="457200" cy="609600"/>
          </a:xfrm>
          <a:prstGeom prst="flowChartInternalStorag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17C11AA-2C25-B356-D40E-F8E4D332D45D}"/>
              </a:ext>
            </a:extLst>
          </p:cNvPr>
          <p:cNvSpPr txBox="1"/>
          <p:nvPr/>
        </p:nvSpPr>
        <p:spPr>
          <a:xfrm>
            <a:off x="885092" y="1730704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Candidate trial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33334FC-B82D-DFB0-B761-2A7CCD69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19" y="889528"/>
            <a:ext cx="2251681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2C996-B33F-94BA-A312-2C75CD6A61DD}"/>
              </a:ext>
            </a:extLst>
          </p:cNvPr>
          <p:cNvSpPr txBox="1"/>
          <p:nvPr/>
        </p:nvSpPr>
        <p:spPr>
          <a:xfrm>
            <a:off x="2137083" y="4329149"/>
            <a:ext cx="414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on 400K historical trials in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clinicaltrials.gov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611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5A47-4B4E-9430-E357-46767DF3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TrialBERT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DE66F-F36E-2E7C-9561-CD7FE8BCE2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87692"/>
            <a:ext cx="8229600" cy="3241458"/>
          </a:xfrm>
        </p:spPr>
        <p:txBody>
          <a:bodyPr/>
          <a:lstStyle/>
          <a:p>
            <a:r>
              <a:rPr lang="en-US" dirty="0"/>
              <a:t>1. Start with pretrained weights (</a:t>
            </a:r>
            <a:r>
              <a:rPr lang="en-US" dirty="0" err="1"/>
              <a:t>BioBERT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2. MLM fine-tuning on </a:t>
            </a:r>
            <a:r>
              <a:rPr lang="en-US" dirty="0" err="1"/>
              <a:t>ClinicalTrials.gov</a:t>
            </a:r>
            <a:r>
              <a:rPr lang="en-US" dirty="0"/>
              <a:t>, Wikipedia articles, 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6A747-12CB-3353-DD58-362A0340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2" y="2952750"/>
            <a:ext cx="4100995" cy="15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D34546-7D51-D017-5904-FF95EB0B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81150"/>
            <a:ext cx="7494556" cy="27654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3EC860-478C-32EC-6A6E-ED6ECE50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Embeddings </a:t>
            </a:r>
          </a:p>
        </p:txBody>
      </p:sp>
    </p:spTree>
    <p:extLst>
      <p:ext uri="{BB962C8B-B14F-4D97-AF65-F5344CB8AC3E}">
        <p14:creationId xmlns:p14="http://schemas.microsoft.com/office/powerpoint/2010/main" val="320147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765D-0A53-A1FD-FD92-2375F2D1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C21F-0D5B-BA79-C2F1-4C098A27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2BD8FA4-A1A5-EDFA-DF07-9FB1CF0A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168400"/>
            <a:ext cx="7404100" cy="2806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E7DC10-6EF6-7458-C8BA-A86F39E253E1}"/>
              </a:ext>
            </a:extLst>
          </p:cNvPr>
          <p:cNvSpPr/>
          <p:nvPr/>
        </p:nvSpPr>
        <p:spPr bwMode="auto">
          <a:xfrm>
            <a:off x="1066800" y="2038350"/>
            <a:ext cx="720725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811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A862-12D8-F468-C88A-ABB7AD2D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C704-44B0-F14D-9E0E-5FD99866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FD8B02F-2D89-6D80-D05A-C8EEDA82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168400"/>
            <a:ext cx="7404100" cy="2806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31A5A3-514C-07EC-99E5-0856520C6DF0}"/>
              </a:ext>
            </a:extLst>
          </p:cNvPr>
          <p:cNvSpPr/>
          <p:nvPr/>
        </p:nvSpPr>
        <p:spPr bwMode="auto">
          <a:xfrm>
            <a:off x="1066800" y="2647950"/>
            <a:ext cx="720725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6565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5D00-09E2-3D02-96E0-638EBAD3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7904-6AC2-5AFA-6239-94D5FFC2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3D01918-0FDB-6C53-2CDC-6AF15CF6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168400"/>
            <a:ext cx="7404100" cy="2806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5A2C6-CD1E-403E-0168-A21C0A29D28D}"/>
              </a:ext>
            </a:extLst>
          </p:cNvPr>
          <p:cNvSpPr/>
          <p:nvPr/>
        </p:nvSpPr>
        <p:spPr bwMode="auto">
          <a:xfrm>
            <a:off x="1066800" y="3028950"/>
            <a:ext cx="720725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088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B20AA-5E0E-4982-C5DF-545CFD896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0667-3698-047A-879B-48C166A9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9AE6DBF-956D-5C71-6FE6-20B951E0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168400"/>
            <a:ext cx="7404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6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41EE-48AA-AD51-3CE2-188A471D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C2D-41AC-A6DD-C62D-5262FAC9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A96-6A2D-4506-8168-5BB32CABB1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0" y="1365584"/>
            <a:ext cx="8229600" cy="12192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0D78B-4873-B1B9-8C54-628A2DDC0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57350"/>
            <a:ext cx="8458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FC36-22E9-2B55-5C74-DECCF186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E5C3-7D2E-75D5-5CCB-1BAEA1A5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F1678-1CCD-C690-5AD8-66047B2056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Hippocratic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Keiji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Definitive 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Parting thoughts </a:t>
            </a:r>
          </a:p>
          <a:p>
            <a:pPr marL="0" indent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8243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02E19DFC-183A-18F1-EA7C-01CE617054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57200" y="361950"/>
            <a:ext cx="7938094" cy="3581400"/>
          </a:xfrm>
        </p:spPr>
      </p:pic>
    </p:spTree>
    <p:extLst>
      <p:ext uri="{BB962C8B-B14F-4D97-AF65-F5344CB8AC3E}">
        <p14:creationId xmlns:p14="http://schemas.microsoft.com/office/powerpoint/2010/main" val="196874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B84E84-3539-DD57-6988-27FEB56D3246}"/>
              </a:ext>
            </a:extLst>
          </p:cNvPr>
          <p:cNvCxnSpPr>
            <a:cxnSpLocks/>
          </p:cNvCxnSpPr>
          <p:nvPr/>
        </p:nvCxnSpPr>
        <p:spPr bwMode="auto">
          <a:xfrm>
            <a:off x="228600" y="2724150"/>
            <a:ext cx="8458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63DC23-091A-0A4C-C29B-452F82E0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Care Managers Do?</a:t>
            </a:r>
          </a:p>
        </p:txBody>
      </p:sp>
      <p:pic>
        <p:nvPicPr>
          <p:cNvPr id="1026" name="Picture 2" descr="Doctor Checking Patient Clipart | Free ...">
            <a:extLst>
              <a:ext uri="{FF2B5EF4-FFF2-40B4-BE49-F238E27FC236}">
                <a16:creationId xmlns:a16="http://schemas.microsoft.com/office/drawing/2014/main" id="{779C5717-462C-BC35-7704-E11E568C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42182"/>
            <a:ext cx="774770" cy="74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ctor Checking Patient Clipart | Free ...">
            <a:extLst>
              <a:ext uri="{FF2B5EF4-FFF2-40B4-BE49-F238E27FC236}">
                <a16:creationId xmlns:a16="http://schemas.microsoft.com/office/drawing/2014/main" id="{91C9A41D-2278-C5DC-B74E-C7928A59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22" y="2242182"/>
            <a:ext cx="774770" cy="74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tor Checking Patient Clipart | Free ...">
            <a:extLst>
              <a:ext uri="{FF2B5EF4-FFF2-40B4-BE49-F238E27FC236}">
                <a16:creationId xmlns:a16="http://schemas.microsoft.com/office/drawing/2014/main" id="{226FBF9C-0C10-C4DF-FAAF-D596B811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85" y="2242182"/>
            <a:ext cx="774770" cy="74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ctor Checking Patient Clipart | Free ...">
            <a:extLst>
              <a:ext uri="{FF2B5EF4-FFF2-40B4-BE49-F238E27FC236}">
                <a16:creationId xmlns:a16="http://schemas.microsoft.com/office/drawing/2014/main" id="{7445408E-7110-48D3-BFEF-AA99163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42182"/>
            <a:ext cx="774770" cy="74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757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2779E4-3D82-6CA0-7BCA-FBF169D4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data (commercially) useful?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51F9-5F7F-506B-DDCC-FD6D7C1DDBD6}"/>
              </a:ext>
            </a:extLst>
          </p:cNvPr>
          <p:cNvSpPr/>
          <p:nvPr/>
        </p:nvSpPr>
        <p:spPr bwMode="auto">
          <a:xfrm>
            <a:off x="228600" y="1962150"/>
            <a:ext cx="8686800" cy="1981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Why am I seeing leakage in my network in pediatric primary care? 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Should I grow my provider network in Armstrong County?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Should I hire more orthopedists?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How should I price my new gene therapy for lupus?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solidFill>
                  <a:schemeClr val="bg1"/>
                </a:solidFill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Would Boston or Cleveland be a better place to market our lower back surgery services?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877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3C4F-DFF6-BD65-9BA9-1E5AAE2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43A24-406F-6B85-A274-3C34354514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0DCFA-9743-36E7-A4D6-E248800B65C3}"/>
              </a:ext>
            </a:extLst>
          </p:cNvPr>
          <p:cNvSpPr txBox="1"/>
          <p:nvPr/>
        </p:nvSpPr>
        <p:spPr>
          <a:xfrm>
            <a:off x="6096001" y="354824"/>
            <a:ext cx="99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clinical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A9875-0C33-127A-17C9-A2E8A49AEDA0}"/>
              </a:ext>
            </a:extLst>
          </p:cNvPr>
          <p:cNvSpPr txBox="1"/>
          <p:nvPr/>
        </p:nvSpPr>
        <p:spPr>
          <a:xfrm>
            <a:off x="1752600" y="342024"/>
            <a:ext cx="174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demographic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7A10E78-17D1-491E-5056-BC84BD7EB2F2}"/>
              </a:ext>
            </a:extLst>
          </p:cNvPr>
          <p:cNvSpPr/>
          <p:nvPr/>
        </p:nvSpPr>
        <p:spPr bwMode="auto">
          <a:xfrm rot="16200000">
            <a:off x="2162351" y="-993797"/>
            <a:ext cx="181434" cy="3591738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53DC99C-386B-7BD8-D6A5-E137BCB10971}"/>
              </a:ext>
            </a:extLst>
          </p:cNvPr>
          <p:cNvSpPr/>
          <p:nvPr/>
        </p:nvSpPr>
        <p:spPr bwMode="auto">
          <a:xfrm rot="16200000">
            <a:off x="6245237" y="-582138"/>
            <a:ext cx="245266" cy="280906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3F052DD4-AD58-D120-DF2E-B64A6E08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6" y="899899"/>
            <a:ext cx="7446921" cy="39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BB01-7209-C4A3-7CDA-B5C457A1F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F3CDD53-45BF-D07D-5466-257A5681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4" y="1428750"/>
            <a:ext cx="5867400" cy="3262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5006C-37C8-CF3C-28A7-D796FEDD2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A51AD86-9FF5-9770-9C2B-5AE9E9C3614F}"/>
              </a:ext>
            </a:extLst>
          </p:cNvPr>
          <p:cNvSpPr/>
          <p:nvPr/>
        </p:nvSpPr>
        <p:spPr bwMode="auto">
          <a:xfrm>
            <a:off x="4800600" y="519381"/>
            <a:ext cx="4038600" cy="1380606"/>
          </a:xfrm>
          <a:prstGeom prst="borderCallout1">
            <a:avLst>
              <a:gd name="adj1" fmla="val 18750"/>
              <a:gd name="adj2" fmla="val -8333"/>
              <a:gd name="adj3" fmla="val 79069"/>
              <a:gd name="adj4" fmla="val -4592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Census: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Age, gender, marital status, …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Experian: credit history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Mastercard: retail purchase history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Lexis/Nexis: SDOH (poverty index, etc.)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450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83D83-5CB9-94CE-1313-D28395A9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350B8DE-7D13-BE9C-161E-0DB881C5C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33550"/>
            <a:ext cx="5867400" cy="3262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63C7C-FBB1-D1F5-2E3F-CA96E5A24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7B098F0D-2D85-9DE1-0190-5D8F757981C3}"/>
              </a:ext>
            </a:extLst>
          </p:cNvPr>
          <p:cNvSpPr/>
          <p:nvPr/>
        </p:nvSpPr>
        <p:spPr bwMode="auto">
          <a:xfrm flipH="1">
            <a:off x="76199" y="1191144"/>
            <a:ext cx="3733801" cy="1380606"/>
          </a:xfrm>
          <a:prstGeom prst="borderCallout1">
            <a:avLst>
              <a:gd name="adj1" fmla="val 18750"/>
              <a:gd name="adj2" fmla="val -8333"/>
              <a:gd name="adj3" fmla="val 59216"/>
              <a:gd name="adj4" fmla="val -6021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EHR: dx, allergies, immunizations..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Claims: CPT, ICD, costs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Pharmacy: </a:t>
            </a:r>
            <a:r>
              <a:rPr lang="en-US" sz="1800" dirty="0" err="1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rx</a:t>
            </a: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, adherence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Labs: tests and results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78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D1356-AC3F-257D-6C56-07DE6F9A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A21C-66AF-8B16-0CA4-F8E2D08F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Customer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B3803-513C-3BC5-D7CA-2E47FE8D2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352550"/>
            <a:ext cx="4898887" cy="3429000"/>
          </a:xfrm>
        </p:spPr>
        <p:txBody>
          <a:bodyPr/>
          <a:lstStyle/>
          <a:p>
            <a:r>
              <a:rPr lang="en-US" dirty="0"/>
              <a:t>ACME Healthcare just opened a brand-new orthopedic surgery center. Now they want more patients.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They’ve decided to buy Facebook ads, targeting people who are likely to need a knee replacement in the next 2 years.</a:t>
            </a:r>
          </a:p>
          <a:p>
            <a:endParaRPr lang="en-US" dirty="0"/>
          </a:p>
          <a:p>
            <a:r>
              <a:rPr lang="en-US" dirty="0"/>
              <a:t>How might Definitive help them do that?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A35DC-D052-8046-7670-042A207ABC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CB19A-B407-4D91-A48B-E08E0DA4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30" y="1555750"/>
            <a:ext cx="3644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25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BDD62A43-19B5-82E0-5A5B-5FB98B03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76350"/>
            <a:ext cx="6684918" cy="351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A764A-EB96-8BEC-D612-F87C4205D9BB}"/>
              </a:ext>
            </a:extLst>
          </p:cNvPr>
          <p:cNvSpPr txBox="1"/>
          <p:nvPr/>
        </p:nvSpPr>
        <p:spPr>
          <a:xfrm>
            <a:off x="7620000" y="1352550"/>
            <a:ext cx="137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Diabetes?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1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1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63078B-75A5-D884-76D8-26593969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186213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B3382-C45B-E7BD-BC03-7A39DE95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5AD10-FDB9-354D-D7E1-F9BA1C50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Propensity Model</a:t>
            </a:r>
          </a:p>
        </p:txBody>
      </p:sp>
      <p:pic>
        <p:nvPicPr>
          <p:cNvPr id="10" name="Picture 9" descr="A black tex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87EF9C3B-DC8B-2712-1BF1-CB4FB28D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40066"/>
            <a:ext cx="239533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798FDE-3C6F-F72C-42E9-847BF2F5C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2" y="1070431"/>
            <a:ext cx="7772400" cy="563858"/>
          </a:xfrm>
          <a:prstGeom prst="rect">
            <a:avLst/>
          </a:prstGeom>
        </p:spPr>
      </p:pic>
      <p:pic>
        <p:nvPicPr>
          <p:cNvPr id="14" name="Picture 13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7902D235-BD8E-6392-FA9E-3350C14D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733170"/>
            <a:ext cx="4980064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0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7CCD8-5CCF-0C63-F3D8-B693D4D29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659DD-C297-EF46-A390-609052AF0AA2}"/>
              </a:ext>
            </a:extLst>
          </p:cNvPr>
          <p:cNvSpPr txBox="1"/>
          <p:nvPr/>
        </p:nvSpPr>
        <p:spPr>
          <a:xfrm>
            <a:off x="7737909" y="1352550"/>
            <a:ext cx="9047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P(diabetes)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0.66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0.12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0.05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A6F937-3B09-6BE6-590D-FF92FB2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75B0F62A-FF5D-AB70-B8F5-FA9DCFF8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52550"/>
            <a:ext cx="6553200" cy="25119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8B2F77-E799-CE44-F9BB-F101FABE1BBF}"/>
              </a:ext>
            </a:extLst>
          </p:cNvPr>
          <p:cNvCxnSpPr/>
          <p:nvPr/>
        </p:nvCxnSpPr>
        <p:spPr bwMode="auto">
          <a:xfrm>
            <a:off x="6858000" y="2571750"/>
            <a:ext cx="762000" cy="0"/>
          </a:xfrm>
          <a:prstGeom prst="straightConnector1">
            <a:avLst/>
          </a:prstGeom>
          <a:solidFill>
            <a:schemeClr val="accent1"/>
          </a:solidFill>
          <a:ln w="857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5132D4E-B293-D7C8-5D6C-C72D474BCA9A}"/>
              </a:ext>
            </a:extLst>
          </p:cNvPr>
          <p:cNvSpPr txBox="1"/>
          <p:nvPr/>
        </p:nvSpPr>
        <p:spPr>
          <a:xfrm>
            <a:off x="6858000" y="2038350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Apply model</a:t>
            </a:r>
          </a:p>
        </p:txBody>
      </p:sp>
    </p:spTree>
    <p:extLst>
      <p:ext uri="{BB962C8B-B14F-4D97-AF65-F5344CB8AC3E}">
        <p14:creationId xmlns:p14="http://schemas.microsoft.com/office/powerpoint/2010/main" val="1726407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E7D65-4737-5D90-F650-396094AA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F636-B7F8-5225-0776-0E3529CD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Customer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01526-1BEF-AAD3-4C18-4298658B5C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3E85A-AB80-10B3-FA2B-CDDB7F45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6576"/>
            <a:ext cx="1295400" cy="72217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146B823-CD92-0A92-2923-242DBCE980E1}"/>
              </a:ext>
            </a:extLst>
          </p:cNvPr>
          <p:cNvSpPr/>
          <p:nvPr/>
        </p:nvSpPr>
        <p:spPr bwMode="auto">
          <a:xfrm>
            <a:off x="2203451" y="2185263"/>
            <a:ext cx="5334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A473A467-99F7-AE2B-C8A7-85321087F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012" y="2042746"/>
            <a:ext cx="1778000" cy="6604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2763971-8CA1-650C-E670-AA49F39532B0}"/>
              </a:ext>
            </a:extLst>
          </p:cNvPr>
          <p:cNvSpPr/>
          <p:nvPr/>
        </p:nvSpPr>
        <p:spPr bwMode="auto">
          <a:xfrm>
            <a:off x="5486400" y="2190750"/>
            <a:ext cx="5334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Internal Storage 11">
            <a:extLst>
              <a:ext uri="{FF2B5EF4-FFF2-40B4-BE49-F238E27FC236}">
                <a16:creationId xmlns:a16="http://schemas.microsoft.com/office/drawing/2014/main" id="{89DDFCCF-06F6-B072-114F-E33DFBCED36B}"/>
              </a:ext>
            </a:extLst>
          </p:cNvPr>
          <p:cNvSpPr/>
          <p:nvPr/>
        </p:nvSpPr>
        <p:spPr bwMode="auto">
          <a:xfrm>
            <a:off x="6706577" y="2012950"/>
            <a:ext cx="1600200" cy="1097687"/>
          </a:xfrm>
          <a:prstGeom prst="flowChartInternalStorag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List of people with high propensity for  knee replacement surgery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BBDE1-8956-F985-8D86-887CCF60772A}"/>
              </a:ext>
            </a:extLst>
          </p:cNvPr>
          <p:cNvSpPr txBox="1"/>
          <p:nvPr/>
        </p:nvSpPr>
        <p:spPr>
          <a:xfrm>
            <a:off x="1822451" y="2698750"/>
            <a:ext cx="12953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I want people likely to require a knee replacement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3DE32-2C37-CB84-64FE-CB9120C4F3D9}"/>
              </a:ext>
            </a:extLst>
          </p:cNvPr>
          <p:cNvSpPr txBox="1"/>
          <p:nvPr/>
        </p:nvSpPr>
        <p:spPr>
          <a:xfrm>
            <a:off x="5182089" y="2647951"/>
            <a:ext cx="1295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Apply propensity model</a:t>
            </a:r>
          </a:p>
        </p:txBody>
      </p:sp>
    </p:spTree>
    <p:extLst>
      <p:ext uri="{BB962C8B-B14F-4D97-AF65-F5344CB8AC3E}">
        <p14:creationId xmlns:p14="http://schemas.microsoft.com/office/powerpoint/2010/main" val="2151035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A4C3-2DE7-DF55-1081-5F6BC278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FCDB-8925-D55E-C4D6-3006AB897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8984-87B8-A7B6-F17B-5CE324D4EB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Hippocratic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Keiji + Trial Pathfinder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Definitive 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Parting Thoughts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136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371C-874F-045C-EE50-0CF90D00C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57F3-F4A2-1131-28CC-F575050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Care Managers Do?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EB09CF-1020-43C4-5F04-63F88D075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0673"/>
              </p:ext>
            </p:extLst>
          </p:nvPr>
        </p:nvGraphicFramePr>
        <p:xfrm>
          <a:off x="685800" y="1657350"/>
          <a:ext cx="69342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9062270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670722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7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Post-discharge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Check-in with patient 7d after leaving hospital after 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12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(Ongoing) chronic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Check-in with patient with chronic kidney disease (CKD)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60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Transitions of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Check-in after patient discharged from hospital to post-acute care (PAC) facility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12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Pre-op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Ensure patient knows to take necessary steps before colonoscopy appointment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88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Care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Alert patient to schedule flu vaccine (or mammography or…)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1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168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861D42-B239-B82E-86E3-7F6925DDF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A person making a face&#10;&#10;Description automatically generated">
            <a:extLst>
              <a:ext uri="{FF2B5EF4-FFF2-40B4-BE49-F238E27FC236}">
                <a16:creationId xmlns:a16="http://schemas.microsoft.com/office/drawing/2014/main" id="{ACFCE0A0-48B8-E3D2-4F3E-7ADAFA3C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9550"/>
            <a:ext cx="5816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29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C061-3B46-F4F5-57C5-585745D9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F5B8-ACF5-7239-3464-0E935CA5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Select Your Business Model Carefully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A5E98-D30A-DC97-76DB-3249526DD5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158F5-5B13-BE80-8A58-3C5C1250E1C4}"/>
              </a:ext>
            </a:extLst>
          </p:cNvPr>
          <p:cNvSpPr txBox="1"/>
          <p:nvPr/>
        </p:nvSpPr>
        <p:spPr>
          <a:xfrm>
            <a:off x="152400" y="4476750"/>
            <a:ext cx="5928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Next few slides courtesy https://</a:t>
            </a:r>
            <a:r>
              <a:rPr lang="en-US" sz="1200" dirty="0" err="1"/>
              <a:t>www.bvp.com</a:t>
            </a:r>
            <a:r>
              <a:rPr lang="en-US" sz="1200" dirty="0"/>
              <a:t>/atlas/roadmap-healthcare-ai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C785E-89C2-2255-76F8-153FDCC6C73B}"/>
              </a:ext>
            </a:extLst>
          </p:cNvPr>
          <p:cNvSpPr txBox="1"/>
          <p:nvPr/>
        </p:nvSpPr>
        <p:spPr>
          <a:xfrm>
            <a:off x="304800" y="127635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Iris Bennett has built a model that, from a retinal image, identifies patients likely to contract diabetes</a:t>
            </a:r>
            <a:r>
              <a:rPr lang="en-US" sz="1200" dirty="0"/>
              <a:t>.</a:t>
            </a:r>
          </a:p>
          <a:p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18A11B-2F54-AC9C-9CB9-98E70E80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629" y="1289050"/>
            <a:ext cx="1256333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96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53EA4-0EAA-639A-9576-720896875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68D-932C-5445-1900-754091AE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Select Your Business Model Carefully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A435D-A222-2279-3B32-ECAA2F9B2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EAA6D-7B8E-8273-9EF3-C91D237EA615}"/>
              </a:ext>
            </a:extLst>
          </p:cNvPr>
          <p:cNvSpPr txBox="1"/>
          <p:nvPr/>
        </p:nvSpPr>
        <p:spPr>
          <a:xfrm>
            <a:off x="0" y="4681522"/>
            <a:ext cx="5928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www.bvp.com</a:t>
            </a:r>
            <a:r>
              <a:rPr lang="en-US" sz="700" dirty="0"/>
              <a:t>/atlas/roadmap-healthcare-ai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C96DF-945D-D7A8-8F0D-2BF9CC70F8B6}"/>
              </a:ext>
            </a:extLst>
          </p:cNvPr>
          <p:cNvSpPr txBox="1"/>
          <p:nvPr/>
        </p:nvSpPr>
        <p:spPr>
          <a:xfrm>
            <a:off x="304800" y="1276350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Iris Bennett has built a model that, from a retinal image, identifies patients likely to contract diabetes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2000" dirty="0"/>
              <a:t>Optometrists and ophthalmologists can bill for this code: </a:t>
            </a:r>
            <a:endParaRPr lang="en-US" sz="1200" dirty="0"/>
          </a:p>
          <a:p>
            <a:endParaRPr lang="en-US" sz="2000" dirty="0"/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CPT Code 92229: Imaging of retina for detection or monitoring of disease; point-of-care automated analysis and report, unilateral or bilateral.</a:t>
            </a:r>
          </a:p>
          <a:p>
            <a:endParaRPr lang="en-US" sz="2000" dirty="0"/>
          </a:p>
          <a:p>
            <a:r>
              <a:rPr lang="en-US" sz="2000" dirty="0"/>
              <a:t>How should she sell this?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3D62E1-88F6-28DC-C92F-98489DD0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629" y="1289050"/>
            <a:ext cx="1256333" cy="2578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7DDEFA-AD49-1C8F-20FA-F8E091829B04}"/>
              </a:ext>
            </a:extLst>
          </p:cNvPr>
          <p:cNvSpPr/>
          <p:nvPr/>
        </p:nvSpPr>
        <p:spPr bwMode="auto">
          <a:xfrm>
            <a:off x="304800" y="3867150"/>
            <a:ext cx="6781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0433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866C-07A1-B360-660A-D7F0F9DD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9F74-B281-F740-A618-4246B3E0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Select Your Business Model Carefully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784C3-402B-0C9C-5A15-872456A1F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AB20D-9294-5B6C-ECAA-4514769140E1}"/>
              </a:ext>
            </a:extLst>
          </p:cNvPr>
          <p:cNvSpPr txBox="1"/>
          <p:nvPr/>
        </p:nvSpPr>
        <p:spPr>
          <a:xfrm>
            <a:off x="0" y="4596140"/>
            <a:ext cx="7162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Slides in this section derived from Bessemer Venture Partners – see https://</a:t>
            </a:r>
            <a:r>
              <a:rPr lang="en-US" sz="1100" dirty="0" err="1"/>
              <a:t>www.bvp.com</a:t>
            </a:r>
            <a:r>
              <a:rPr lang="en-US" sz="1100" dirty="0"/>
              <a:t>/atlas/roadmap-healthcare-ai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663FD-B5BC-6C49-C628-AA159C8E27F9}"/>
              </a:ext>
            </a:extLst>
          </p:cNvPr>
          <p:cNvSpPr txBox="1"/>
          <p:nvPr/>
        </p:nvSpPr>
        <p:spPr>
          <a:xfrm>
            <a:off x="304800" y="1276350"/>
            <a:ext cx="73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Iris Bennett has built a model that, from a retinal image, identifies patients likely to contract diabetes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2000" dirty="0"/>
              <a:t>Optometrists and ophthalmologists can bill for this code: </a:t>
            </a:r>
            <a:endParaRPr lang="en-US" sz="1200" dirty="0"/>
          </a:p>
          <a:p>
            <a:endParaRPr lang="en-US" sz="2000" dirty="0"/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CPT Code 92229: Imaging of retina for detection or monitoring of disease; point-of-care automated analysis and report, unilateral or bilateral.</a:t>
            </a:r>
          </a:p>
          <a:p>
            <a:endParaRPr lang="en-US" sz="2000" dirty="0"/>
          </a:p>
          <a:p>
            <a:r>
              <a:rPr lang="en-US" sz="2000" dirty="0"/>
              <a:t>How should she sell this?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AD94C2-F86E-5328-A3DC-7C3F5686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629" y="1289050"/>
            <a:ext cx="1256333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78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29E54-9981-4AB5-2643-7F316D7FD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C2B1D-E6E6-8548-2F20-A2A063A32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592D7-C4B0-AED0-FBB8-81368D4A5406}"/>
              </a:ext>
            </a:extLst>
          </p:cNvPr>
          <p:cNvSpPr txBox="1"/>
          <p:nvPr/>
        </p:nvSpPr>
        <p:spPr>
          <a:xfrm>
            <a:off x="0" y="4681522"/>
            <a:ext cx="5928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www.bvp.com</a:t>
            </a:r>
            <a:r>
              <a:rPr lang="en-US" sz="700" dirty="0"/>
              <a:t>/atlas/roadmap-healthcare-ai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52432-624F-D2CF-8EA8-6DE444F6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2" y="0"/>
            <a:ext cx="8682636" cy="3726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B9E7C-280B-A0EF-7AB6-B2B9EEEC5D32}"/>
              </a:ext>
            </a:extLst>
          </p:cNvPr>
          <p:cNvSpPr txBox="1"/>
          <p:nvPr/>
        </p:nvSpPr>
        <p:spPr>
          <a:xfrm>
            <a:off x="224056" y="403519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Assume: 20K ophthalmologists, 50K optometrists, 18M retinal images evert year 7M ocular injections each year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E63D3-613E-9153-E60A-1D81A99B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72831"/>
            <a:ext cx="23622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88766-FC27-332E-DB35-8F52C5A2F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85750"/>
            <a:ext cx="236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4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2A34-BDCB-CB8F-04D2-A63DA9F6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C16DA-BB03-AC46-E5F0-5FB7E59DE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B1788-E2E7-A57D-6F1F-87AAB6DD7B5D}"/>
              </a:ext>
            </a:extLst>
          </p:cNvPr>
          <p:cNvSpPr txBox="1"/>
          <p:nvPr/>
        </p:nvSpPr>
        <p:spPr>
          <a:xfrm>
            <a:off x="0" y="4681522"/>
            <a:ext cx="5928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www.bvp.com</a:t>
            </a:r>
            <a:r>
              <a:rPr lang="en-US" sz="700" dirty="0"/>
              <a:t>/atlas/roadmap-healthcare-ai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67664D-CE1B-9BEE-D3B6-357522B9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2" y="0"/>
            <a:ext cx="8682636" cy="3726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D87A3-4535-28B0-84DA-796BFD19414F}"/>
              </a:ext>
            </a:extLst>
          </p:cNvPr>
          <p:cNvSpPr txBox="1"/>
          <p:nvPr/>
        </p:nvSpPr>
        <p:spPr>
          <a:xfrm>
            <a:off x="224056" y="403519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Assume: 20K ophthalmologists, 50K optometrists, 18M retinal images evert year 7M ocular injections each year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99CC7-66B8-94AF-8469-84ED3384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09550"/>
            <a:ext cx="228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4DC9B-B1B5-EB5A-15A4-155FE6108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9AD41-E9AA-948D-20FA-F67F41F03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2D9E4-1A6D-F90C-C0E3-5AAE6952B856}"/>
              </a:ext>
            </a:extLst>
          </p:cNvPr>
          <p:cNvSpPr txBox="1"/>
          <p:nvPr/>
        </p:nvSpPr>
        <p:spPr>
          <a:xfrm>
            <a:off x="0" y="4681522"/>
            <a:ext cx="5928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www.bvp.com</a:t>
            </a:r>
            <a:r>
              <a:rPr lang="en-US" sz="700" dirty="0"/>
              <a:t>/atlas/roadmap-healthcare-ai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AE8C73-36F2-429A-EFF2-914BBECB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2" y="0"/>
            <a:ext cx="8682636" cy="3726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4C70F-7ACF-9C60-7C3D-14C08AE9AEA5}"/>
              </a:ext>
            </a:extLst>
          </p:cNvPr>
          <p:cNvSpPr txBox="1"/>
          <p:nvPr/>
        </p:nvSpPr>
        <p:spPr>
          <a:xfrm>
            <a:off x="224056" y="403519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Assume: 20K ophthalmologists, 50K optometrists, 18M retinal images evert year 7M ocular injections each year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25FEE-1FD8-3FEE-6790-76DE3B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281623"/>
            <a:ext cx="2286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2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71A88-4490-6B17-C384-37F92264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AF89C-8B1D-544F-CBFB-CC5D5B4DE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736AF-D049-5358-D595-FE55E50B7490}"/>
              </a:ext>
            </a:extLst>
          </p:cNvPr>
          <p:cNvSpPr txBox="1"/>
          <p:nvPr/>
        </p:nvSpPr>
        <p:spPr>
          <a:xfrm>
            <a:off x="0" y="4681522"/>
            <a:ext cx="5928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www.bvp.com</a:t>
            </a:r>
            <a:r>
              <a:rPr lang="en-US" sz="700" dirty="0"/>
              <a:t>/atlas/roadmap-healthcare-ai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27347-F3AF-24A9-4881-2D9A05C6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2" y="0"/>
            <a:ext cx="8682636" cy="3726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68406-D731-6F52-B2A8-F72A9693EF61}"/>
              </a:ext>
            </a:extLst>
          </p:cNvPr>
          <p:cNvSpPr txBox="1"/>
          <p:nvPr/>
        </p:nvSpPr>
        <p:spPr>
          <a:xfrm>
            <a:off x="224056" y="403519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Assume: 20K ophthalmologists, 50K optometrists, 18M retinal images evert year 7M ocular injections each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62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5D2D-3607-5788-885D-9D59C32B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938015-3C59-8775-4DAB-02069F8F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Efficiency Doesn’t (Always) Sell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5F67B-24AD-FFE1-F74C-F8D70C8D8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3713AB6-B06D-B08A-17EF-3092A448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92257"/>
            <a:ext cx="5715000" cy="36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D2F54-B2AA-57F7-1F58-AE7A18EA7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492AC99-D520-DF29-E4FA-79CE157E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15191"/>
            <a:ext cx="5715000" cy="3636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46B15-89C3-A5E4-28F6-B9CEE6A0E9A5}"/>
              </a:ext>
            </a:extLst>
          </p:cNvPr>
          <p:cNvSpPr txBox="1"/>
          <p:nvPr/>
        </p:nvSpPr>
        <p:spPr>
          <a:xfrm>
            <a:off x="235226" y="2081807"/>
            <a:ext cx="289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Kiran </a:t>
            </a:r>
            <a:r>
              <a:rPr lang="en-US" dirty="0"/>
              <a:t>has </a:t>
            </a:r>
            <a:r>
              <a:rPr lang="en-US" sz="2400" dirty="0"/>
              <a:t>invented a </a:t>
            </a:r>
            <a:r>
              <a:rPr lang="en-US" sz="2400" dirty="0" err="1"/>
              <a:t>DocGPT</a:t>
            </a:r>
            <a:r>
              <a:rPr lang="en-US" sz="2400" dirty="0"/>
              <a:t> that can perform TCM automatically.  </a:t>
            </a:r>
          </a:p>
          <a:p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C5D557-F50D-48FF-8CD7-BA35690CC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26" y="654714"/>
            <a:ext cx="2136816" cy="125095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C80775F-E17D-BA2E-E3F6-75B33BD04169}"/>
              </a:ext>
            </a:extLst>
          </p:cNvPr>
          <p:cNvSpPr/>
          <p:nvPr/>
        </p:nvSpPr>
        <p:spPr bwMode="auto">
          <a:xfrm>
            <a:off x="2514600" y="4171950"/>
            <a:ext cx="762000" cy="36932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604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9B88FE-98FC-24DD-AB6D-A7850C8E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BFDF-828C-A03E-DEBC-9CC06C4A4C0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57200" y="1047750"/>
            <a:ext cx="8229600" cy="3429000"/>
          </a:xfrm>
        </p:spPr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Philip, a care manager at Springfield General, calls Homer 48h after Homer was discharged after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his gall bladder surgery.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b="0" dirty="0">
              <a:effectLst/>
            </a:endParaRPr>
          </a:p>
          <a:p>
            <a:pPr rtl="0">
              <a:spcAft>
                <a:spcPts val="1200"/>
              </a:spcAft>
            </a:pPr>
            <a:r>
              <a:rPr lang="en-US" sz="160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Steps:</a:t>
            </a:r>
            <a:endParaRPr lang="en-US" sz="1600" u="sng" dirty="0"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 on pain</a:t>
            </a:r>
          </a:p>
          <a:p>
            <a:pPr rtl="0" fontAlgn="base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Check on meds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Check on incision area </a:t>
            </a:r>
          </a:p>
          <a:p>
            <a:pPr rtl="0" fontAlgn="base">
              <a:buFont typeface="+mj-lt"/>
              <a:buAutoNum type="arabicPeriod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Check on digestion</a:t>
            </a:r>
          </a:p>
          <a:p>
            <a:pPr rtl="0" fontAlgn="base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Check on mobility</a:t>
            </a:r>
          </a:p>
          <a:p>
            <a:pPr rtl="0" fontAlgn="base">
              <a:buFont typeface="+mj-lt"/>
              <a:buAutoNum type="arabicPeriod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Set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followup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appointment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0026B-240E-B3A0-9D4E-6DA3522A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66950"/>
            <a:ext cx="2844638" cy="15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471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patients in hospital&#10;&#10;Description automatically generated">
            <a:extLst>
              <a:ext uri="{FF2B5EF4-FFF2-40B4-BE49-F238E27FC236}">
                <a16:creationId xmlns:a16="http://schemas.microsoft.com/office/drawing/2014/main" id="{53499201-9C28-40A3-421E-98B6E249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47" y="1581150"/>
            <a:ext cx="3679501" cy="2215508"/>
          </a:xfrm>
          <a:prstGeom prst="rect">
            <a:avLst/>
          </a:prstGeom>
        </p:spPr>
      </p:pic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CB9610E5-475A-0F58-A0E7-E5DC3227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98" y="1678166"/>
            <a:ext cx="4160602" cy="202147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016C53-059B-BB25-B61F-88B893C7472D}"/>
              </a:ext>
            </a:extLst>
          </p:cNvPr>
          <p:cNvSpPr txBox="1">
            <a:spLocks/>
          </p:cNvSpPr>
          <p:nvPr/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r>
              <a:rPr lang="en-US" kern="0" dirty="0"/>
              <a:t>Lesson 3: Monitor Regulatory Changes</a:t>
            </a:r>
          </a:p>
        </p:txBody>
      </p:sp>
    </p:spTree>
    <p:extLst>
      <p:ext uri="{BB962C8B-B14F-4D97-AF65-F5344CB8AC3E}">
        <p14:creationId xmlns:p14="http://schemas.microsoft.com/office/powerpoint/2010/main" val="2267228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E79E00-F6F0-911C-457D-1FFFF6F4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47049-A2B2-308C-4E2A-BBCDCFB526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366C6A6-830F-B4DF-3892-22FAB44D7540}"/>
              </a:ext>
            </a:extLst>
          </p:cNvPr>
          <p:cNvSpPr/>
          <p:nvPr/>
        </p:nvSpPr>
        <p:spPr bwMode="auto">
          <a:xfrm rot="10800000">
            <a:off x="5105400" y="4476750"/>
            <a:ext cx="381000" cy="3809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6493B52-4DDF-00E6-B3D5-A2A077C9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14350"/>
            <a:ext cx="8176381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6FFB4-A6CA-9B28-6804-D0525056F0A5}"/>
              </a:ext>
            </a:extLst>
          </p:cNvPr>
          <p:cNvSpPr txBox="1"/>
          <p:nvPr/>
        </p:nvSpPr>
        <p:spPr>
          <a:xfrm>
            <a:off x="4343400" y="4823996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happened here?</a:t>
            </a:r>
          </a:p>
        </p:txBody>
      </p:sp>
    </p:spTree>
    <p:extLst>
      <p:ext uri="{BB962C8B-B14F-4D97-AF65-F5344CB8AC3E}">
        <p14:creationId xmlns:p14="http://schemas.microsoft.com/office/powerpoint/2010/main" val="1396674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28251-DCF7-761B-53BD-CEBFA7460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1026" name="Picture 2" descr="10+ thank you meme – @pocketrocketrobbins on Tumblr">
            <a:extLst>
              <a:ext uri="{FF2B5EF4-FFF2-40B4-BE49-F238E27FC236}">
                <a16:creationId xmlns:a16="http://schemas.microsoft.com/office/drawing/2014/main" id="{8093D3E9-D062-C4A6-BAB9-DFEF6D3A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3350"/>
            <a:ext cx="3470863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91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78A5-4A7B-DE07-7E2F-7A558C6B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2038350"/>
            <a:ext cx="914400" cy="609600"/>
          </a:xfrm>
        </p:spPr>
        <p:txBody>
          <a:bodyPr/>
          <a:lstStyle/>
          <a:p>
            <a:r>
              <a:rPr lang="en-US" dirty="0"/>
              <a:t>EOL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8EDCB-D27B-E959-148F-2B77C7127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2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F2F5A-CF99-DA6A-0095-292C6BF7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17793AD-6C4B-79C0-E39C-A2ED7DB7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8" y="1200150"/>
            <a:ext cx="7505700" cy="332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29CF48-777D-3CCD-99E3-71AE2BB8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D147D-E485-A18F-C53D-A48651CE5E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A0DD4-B08E-241E-3AC1-E8F35002014F}"/>
              </a:ext>
            </a:extLst>
          </p:cNvPr>
          <p:cNvSpPr/>
          <p:nvPr/>
        </p:nvSpPr>
        <p:spPr bwMode="auto">
          <a:xfrm>
            <a:off x="152400" y="2800350"/>
            <a:ext cx="68580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A8678-6E41-B353-DEFF-65E3FE44B3EB}"/>
              </a:ext>
            </a:extLst>
          </p:cNvPr>
          <p:cNvSpPr/>
          <p:nvPr/>
        </p:nvSpPr>
        <p:spPr bwMode="auto">
          <a:xfrm>
            <a:off x="304800" y="1962150"/>
            <a:ext cx="79248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E922E-823E-EC3C-51D5-F7F99B01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8" y="1174750"/>
            <a:ext cx="7289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5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E12EDB9-12DE-270A-1AD8-98E4E3CC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3338"/>
            <a:ext cx="7505700" cy="332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31818-DA8D-5C1B-44C5-9BBB88EE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47022-2AA1-6000-B55C-D03D0BA55D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4600" y="6400800"/>
            <a:ext cx="279400" cy="2762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537AE-C11E-3E76-F17D-5DB48495AD99}"/>
              </a:ext>
            </a:extLst>
          </p:cNvPr>
          <p:cNvSpPr/>
          <p:nvPr/>
        </p:nvSpPr>
        <p:spPr bwMode="auto">
          <a:xfrm>
            <a:off x="3581400" y="2647950"/>
            <a:ext cx="44958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6463F-A178-EE23-A891-0D5486D40799}"/>
              </a:ext>
            </a:extLst>
          </p:cNvPr>
          <p:cNvSpPr/>
          <p:nvPr/>
        </p:nvSpPr>
        <p:spPr bwMode="auto">
          <a:xfrm>
            <a:off x="609600" y="2647950"/>
            <a:ext cx="67056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24EAF-18BB-AEF8-5BDD-50A8290F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8" y="1174750"/>
            <a:ext cx="7289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42045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18729</TotalTime>
  <Words>2959</Words>
  <Application>Microsoft Macintosh PowerPoint</Application>
  <PresentationFormat>On-screen Show (16:9)</PresentationFormat>
  <Paragraphs>623</Paragraphs>
  <Slides>73</Slides>
  <Notes>66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ＭＳ Ｐゴシック</vt:lpstr>
      <vt:lpstr>-apple-system</vt:lpstr>
      <vt:lpstr>.AppleSystemUIFont</vt:lpstr>
      <vt:lpstr>45 Helvetica Light</vt:lpstr>
      <vt:lpstr>Arial</vt:lpstr>
      <vt:lpstr>Consolas</vt:lpstr>
      <vt:lpstr>Open Sans</vt:lpstr>
      <vt:lpstr>Open Sans Light</vt:lpstr>
      <vt:lpstr>Open Sans Regular</vt:lpstr>
      <vt:lpstr>Roboto</vt:lpstr>
      <vt:lpstr>Times</vt:lpstr>
      <vt:lpstr>Times New Roman</vt:lpstr>
      <vt:lpstr>CMU PPT Theme</vt:lpstr>
      <vt:lpstr>PowerPoint Presentation</vt:lpstr>
      <vt:lpstr>Course Logistics</vt:lpstr>
      <vt:lpstr>Lecture Outline</vt:lpstr>
      <vt:lpstr>PowerPoint Presentation</vt:lpstr>
      <vt:lpstr>What Do Care Managers Do?</vt:lpstr>
      <vt:lpstr>What Do Care Managers Do?</vt:lpstr>
      <vt:lpstr>Example</vt:lpstr>
      <vt:lpstr>ROI Modeling</vt:lpstr>
      <vt:lpstr>ROI Modeling</vt:lpstr>
      <vt:lpstr>ROI Modeling</vt:lpstr>
      <vt:lpstr>ROI Modeling</vt:lpstr>
      <vt:lpstr>ROI Modeling</vt:lpstr>
      <vt:lpstr>At $50/call</vt:lpstr>
      <vt:lpstr>Enter Hippocratic </vt:lpstr>
      <vt:lpstr>PowerPoint Presentation</vt:lpstr>
      <vt:lpstr>At $0.05/call</vt:lpstr>
      <vt:lpstr>demo</vt:lpstr>
      <vt:lpstr>Training </vt:lpstr>
      <vt:lpstr>Training </vt:lpstr>
      <vt:lpstr>Training </vt:lpstr>
      <vt:lpstr>Training </vt:lpstr>
      <vt:lpstr>Generating Training Data </vt:lpstr>
      <vt:lpstr>Recorded Scene </vt:lpstr>
      <vt:lpstr>Bootstrapped Training</vt:lpstr>
      <vt:lpstr>Bootstrapped Training</vt:lpstr>
      <vt:lpstr>Bootstrapped Training</vt:lpstr>
      <vt:lpstr>Bootstrapped Training</vt:lpstr>
      <vt:lpstr>Bootstrapped Training</vt:lpstr>
      <vt:lpstr>Evaluation </vt:lpstr>
      <vt:lpstr>PowerPoint Presentation</vt:lpstr>
      <vt:lpstr>Lecture Outline</vt:lpstr>
      <vt:lpstr>Wait, Didn’t We Study AI+Clinical Trials Already?</vt:lpstr>
      <vt:lpstr>PowerPoint Presentation</vt:lpstr>
      <vt:lpstr>PowerPoint Presentation</vt:lpstr>
      <vt:lpstr>PowerPoint Presentation</vt:lpstr>
      <vt:lpstr>Eroom’s Law</vt:lpstr>
      <vt:lpstr>Eroom’s Law</vt:lpstr>
      <vt:lpstr>PowerPoint Presentation</vt:lpstr>
      <vt:lpstr>Problem: Optimize Clinical Trial Design</vt:lpstr>
      <vt:lpstr>Problem: Optimize Clinical Trial Design</vt:lpstr>
      <vt:lpstr>TrialBERT</vt:lpstr>
      <vt:lpstr>Trial Embeddings </vt:lpstr>
      <vt:lpstr>Evaluation</vt:lpstr>
      <vt:lpstr>Evaluation</vt:lpstr>
      <vt:lpstr>Evaluation</vt:lpstr>
      <vt:lpstr>Evaluation</vt:lpstr>
      <vt:lpstr>Evaluation</vt:lpstr>
      <vt:lpstr>Lecture Outline</vt:lpstr>
      <vt:lpstr>PowerPoint Presentation</vt:lpstr>
      <vt:lpstr>Why is this data (commercially) useful?</vt:lpstr>
      <vt:lpstr>PowerPoint Presentation</vt:lpstr>
      <vt:lpstr>PowerPoint Presentation</vt:lpstr>
      <vt:lpstr>PowerPoint Presentation</vt:lpstr>
      <vt:lpstr>Example Customer</vt:lpstr>
      <vt:lpstr>Select Target Variable</vt:lpstr>
      <vt:lpstr>Build Propensity Model</vt:lpstr>
      <vt:lpstr>Inference </vt:lpstr>
      <vt:lpstr>Example Customer</vt:lpstr>
      <vt:lpstr>Lecture Outline</vt:lpstr>
      <vt:lpstr>PowerPoint Presentation</vt:lpstr>
      <vt:lpstr>Lesson 1: Select Your Business Model Carefully</vt:lpstr>
      <vt:lpstr>Lesson 1: Select Your Business Model Carefully</vt:lpstr>
      <vt:lpstr>Lesson 1: Select Your Business Model Carefully</vt:lpstr>
      <vt:lpstr>PowerPoint Presentation</vt:lpstr>
      <vt:lpstr>PowerPoint Presentation</vt:lpstr>
      <vt:lpstr>PowerPoint Presentation</vt:lpstr>
      <vt:lpstr>PowerPoint Presentation</vt:lpstr>
      <vt:lpstr>Lesson 2: Efficiency Doesn’t (Always) Sell </vt:lpstr>
      <vt:lpstr>PowerPoint Presentation</vt:lpstr>
      <vt:lpstr>PowerPoint Presentation</vt:lpstr>
      <vt:lpstr>PowerPoint Presentation</vt:lpstr>
      <vt:lpstr>PowerPoint Presentation</vt:lpstr>
      <vt:lpstr>EOL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Berger</dc:creator>
  <cp:lastModifiedBy>Adam Berger</cp:lastModifiedBy>
  <cp:revision>227</cp:revision>
  <cp:lastPrinted>2016-12-06T18:52:42Z</cp:lastPrinted>
  <dcterms:created xsi:type="dcterms:W3CDTF">2024-05-18T21:16:07Z</dcterms:created>
  <dcterms:modified xsi:type="dcterms:W3CDTF">2025-05-28T11:34:07Z</dcterms:modified>
</cp:coreProperties>
</file>